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4" r:id="rId5"/>
  </p:sldMasterIdLst>
  <p:sldIdLst>
    <p:sldId id="286" r:id="rId6"/>
    <p:sldId id="258" r:id="rId7"/>
    <p:sldId id="259" r:id="rId8"/>
    <p:sldId id="264" r:id="rId9"/>
    <p:sldId id="261" r:id="rId10"/>
    <p:sldId id="260" r:id="rId11"/>
    <p:sldId id="265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</a:t>
            </a: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44162" y="2027528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t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 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1" hasCustomPrompt="1"/>
          </p:nvPr>
        </p:nvSpPr>
        <p:spPr>
          <a:xfrm>
            <a:off x="407988" y="5340914"/>
            <a:ext cx="1553547" cy="322467"/>
          </a:xfrm>
          <a:prstGeom prst="rect">
            <a:avLst/>
          </a:prstGeom>
        </p:spPr>
        <p:txBody>
          <a:bodyPr lIns="0" rIns="0"/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00 Mese 0000</a:t>
            </a:r>
          </a:p>
        </p:txBody>
      </p:sp>
      <p:pic>
        <p:nvPicPr>
          <p:cNvPr id="28" name="Immagin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6084000"/>
            <a:ext cx="168662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8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7337"/>
            <a:ext cx="3263063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60800" y="1552575"/>
            <a:ext cx="7723188" cy="4252913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01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4"/>
          </p:nvPr>
        </p:nvSpPr>
        <p:spPr>
          <a:xfrm>
            <a:off x="407988" y="1521699"/>
            <a:ext cx="5688012" cy="4283789"/>
          </a:xfrm>
        </p:spPr>
        <p:txBody>
          <a:bodyPr/>
          <a:lstStyle/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6233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18" name="Segnaposto testo 16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19034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1" name="Segnaposto testo 16"/>
          <p:cNvSpPr>
            <a:spLocks noGrp="1"/>
          </p:cNvSpPr>
          <p:nvPr>
            <p:ph type="body" sz="quarter" idx="17" hasCustomPrompt="1"/>
          </p:nvPr>
        </p:nvSpPr>
        <p:spPr>
          <a:xfrm>
            <a:off x="6553200" y="26520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2" name="Segnaposto testo 16"/>
          <p:cNvSpPr>
            <a:spLocks noGrp="1"/>
          </p:cNvSpPr>
          <p:nvPr>
            <p:ph type="body" sz="quarter" idx="18" hasCustomPrompt="1"/>
          </p:nvPr>
        </p:nvSpPr>
        <p:spPr>
          <a:xfrm>
            <a:off x="6553200" y="29321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3" name="Segnaposto testo 16"/>
          <p:cNvSpPr>
            <a:spLocks noGrp="1"/>
          </p:cNvSpPr>
          <p:nvPr>
            <p:ph type="body" sz="quarter" idx="19" hasCustomPrompt="1"/>
          </p:nvPr>
        </p:nvSpPr>
        <p:spPr>
          <a:xfrm>
            <a:off x="6553200" y="36807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4" name="Segnaposto testo 16"/>
          <p:cNvSpPr>
            <a:spLocks noGrp="1"/>
          </p:cNvSpPr>
          <p:nvPr>
            <p:ph type="body" sz="quarter" idx="20" hasCustomPrompt="1"/>
          </p:nvPr>
        </p:nvSpPr>
        <p:spPr>
          <a:xfrm>
            <a:off x="6553200" y="39608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5" name="Segnaposto testo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47094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6" name="Segnaposto testo 16"/>
          <p:cNvSpPr>
            <a:spLocks noGrp="1"/>
          </p:cNvSpPr>
          <p:nvPr>
            <p:ph type="body" sz="quarter" idx="22" hasCustomPrompt="1"/>
          </p:nvPr>
        </p:nvSpPr>
        <p:spPr>
          <a:xfrm>
            <a:off x="6553200" y="49895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1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57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808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ULL Immagin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5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1"/>
            <a:ext cx="11176000" cy="203199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</p:spTree>
    <p:extLst>
      <p:ext uri="{BB962C8B-B14F-4D97-AF65-F5344CB8AC3E}">
        <p14:creationId xmlns:p14="http://schemas.microsoft.com/office/powerpoint/2010/main" val="693709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sot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4956"/>
            <a:ext cx="11176620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multimediale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38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olo Sottotitolo pt22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60352"/>
            <a:ext cx="11176620" cy="424513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75036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spcBef>
                <a:spcPts val="1200"/>
              </a:spcBef>
              <a:defRPr lang="it-IT" sz="22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250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439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391222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07368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07368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4183743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183743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960119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4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960119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33667228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0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9112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t-IT" dirty="0">
              <a:solidFill>
                <a:srgbClr val="FFFFFF"/>
              </a:solidFill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</p:grpSp>
      <p:sp>
        <p:nvSpPr>
          <p:cNvPr id="20" name="Titolo 1"/>
          <p:cNvSpPr>
            <a:spLocks noGrp="1"/>
          </p:cNvSpPr>
          <p:nvPr>
            <p:ph type="title" hasCustomPrompt="1"/>
          </p:nvPr>
        </p:nvSpPr>
        <p:spPr>
          <a:xfrm>
            <a:off x="407988" y="1789113"/>
            <a:ext cx="5430838" cy="2511691"/>
          </a:xfrm>
          <a:prstGeom prst="rect">
            <a:avLst/>
          </a:prstGeom>
        </p:spPr>
        <p:txBody>
          <a:bodyPr anchor="ctr" anchorCtr="0"/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Copertina sezione - alt 2</a:t>
            </a:r>
          </a:p>
        </p:txBody>
      </p:sp>
      <p:sp>
        <p:nvSpPr>
          <p:cNvPr id="21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4350048"/>
            <a:ext cx="5430838" cy="585527"/>
          </a:xfrm>
          <a:prstGeom prst="rect">
            <a:avLst/>
          </a:prstGeom>
        </p:spPr>
        <p:txBody>
          <a:bodyPr anchor="ctr" anchorCtr="0"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val="276835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SO1_Titolo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ttangolo 1"/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7466584B-8BD1-48B2-BD0C-DC7DD5380BEF}"/>
                </a:ext>
              </a:extLst>
            </p:cNvPr>
            <p:cNvSpPr/>
            <p:nvPr userDrawn="1"/>
          </p:nvSpPr>
          <p:spPr>
            <a:xfrm>
              <a:off x="11718170" y="0"/>
              <a:ext cx="4728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rgbClr val="FFFFFF"/>
                </a:solidFill>
              </a:endParaRPr>
            </a:p>
          </p:txBody>
        </p:sp>
        <p:grpSp>
          <p:nvGrpSpPr>
            <p:cNvPr id="23" name="Group 4">
              <a:extLst>
                <a:ext uri="{FF2B5EF4-FFF2-40B4-BE49-F238E27FC236}">
                  <a16:creationId xmlns:a16="http://schemas.microsoft.com/office/drawing/2014/main" id="{E93527B5-7425-47AC-89C0-2B32AE601683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11786074" y="90427"/>
              <a:ext cx="346160" cy="234428"/>
              <a:chOff x="-560" y="-1287"/>
              <a:chExt cx="6379" cy="4320"/>
            </a:xfrm>
          </p:grpSpPr>
          <p:sp>
            <p:nvSpPr>
              <p:cNvPr id="24" name="AutoShape 3">
                <a:extLst>
                  <a:ext uri="{FF2B5EF4-FFF2-40B4-BE49-F238E27FC236}">
                    <a16:creationId xmlns:a16="http://schemas.microsoft.com/office/drawing/2014/main" id="{85DBAE22-A53B-46F6-A1C2-9F9E40807B3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B355A452-2788-4C68-9C15-CC51FD59A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0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83AE660-1A7F-4C22-9AF1-535B2E94E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0" y="423"/>
                <a:ext cx="5536" cy="2610"/>
              </a:xfrm>
              <a:custGeom>
                <a:avLst/>
                <a:gdLst>
                  <a:gd name="T0" fmla="*/ 5536 w 5536"/>
                  <a:gd name="T1" fmla="*/ 0 h 2610"/>
                  <a:gd name="T2" fmla="*/ 5470 w 5536"/>
                  <a:gd name="T3" fmla="*/ 127 h 2610"/>
                  <a:gd name="T4" fmla="*/ 5449 w 5536"/>
                  <a:gd name="T5" fmla="*/ 139 h 2610"/>
                  <a:gd name="T6" fmla="*/ 5061 w 5536"/>
                  <a:gd name="T7" fmla="*/ 164 h 2610"/>
                  <a:gd name="T8" fmla="*/ 4881 w 5536"/>
                  <a:gd name="T9" fmla="*/ 189 h 2610"/>
                  <a:gd name="T10" fmla="*/ 4722 w 5536"/>
                  <a:gd name="T11" fmla="*/ 247 h 2610"/>
                  <a:gd name="T12" fmla="*/ 4585 w 5536"/>
                  <a:gd name="T13" fmla="*/ 336 h 2610"/>
                  <a:gd name="T14" fmla="*/ 4471 w 5536"/>
                  <a:gd name="T15" fmla="*/ 460 h 2610"/>
                  <a:gd name="T16" fmla="*/ 4380 w 5536"/>
                  <a:gd name="T17" fmla="*/ 618 h 2610"/>
                  <a:gd name="T18" fmla="*/ 4338 w 5536"/>
                  <a:gd name="T19" fmla="*/ 757 h 2610"/>
                  <a:gd name="T20" fmla="*/ 4318 w 5536"/>
                  <a:gd name="T21" fmla="*/ 902 h 2610"/>
                  <a:gd name="T22" fmla="*/ 4305 w 5536"/>
                  <a:gd name="T23" fmla="*/ 1107 h 2610"/>
                  <a:gd name="T24" fmla="*/ 4278 w 5536"/>
                  <a:gd name="T25" fmla="*/ 1312 h 2610"/>
                  <a:gd name="T26" fmla="*/ 4208 w 5536"/>
                  <a:gd name="T27" fmla="*/ 1538 h 2610"/>
                  <a:gd name="T28" fmla="*/ 4100 w 5536"/>
                  <a:gd name="T29" fmla="*/ 1768 h 2610"/>
                  <a:gd name="T30" fmla="*/ 3963 w 5536"/>
                  <a:gd name="T31" fmla="*/ 1971 h 2610"/>
                  <a:gd name="T32" fmla="*/ 3800 w 5536"/>
                  <a:gd name="T33" fmla="*/ 2146 h 2610"/>
                  <a:gd name="T34" fmla="*/ 3609 w 5536"/>
                  <a:gd name="T35" fmla="*/ 2293 h 2610"/>
                  <a:gd name="T36" fmla="*/ 3391 w 5536"/>
                  <a:gd name="T37" fmla="*/ 2413 h 2610"/>
                  <a:gd name="T38" fmla="*/ 3145 w 5536"/>
                  <a:gd name="T39" fmla="*/ 2504 h 2610"/>
                  <a:gd name="T40" fmla="*/ 2911 w 5536"/>
                  <a:gd name="T41" fmla="*/ 2552 h 2610"/>
                  <a:gd name="T42" fmla="*/ 2671 w 5536"/>
                  <a:gd name="T43" fmla="*/ 2585 h 2610"/>
                  <a:gd name="T44" fmla="*/ 2378 w 5536"/>
                  <a:gd name="T45" fmla="*/ 2608 h 2610"/>
                  <a:gd name="T46" fmla="*/ 2084 w 5536"/>
                  <a:gd name="T47" fmla="*/ 2608 h 2610"/>
                  <a:gd name="T48" fmla="*/ 54 w 5536"/>
                  <a:gd name="T49" fmla="*/ 2608 h 2610"/>
                  <a:gd name="T50" fmla="*/ 0 w 5536"/>
                  <a:gd name="T51" fmla="*/ 2608 h 2610"/>
                  <a:gd name="T52" fmla="*/ 64 w 5536"/>
                  <a:gd name="T53" fmla="*/ 2477 h 2610"/>
                  <a:gd name="T54" fmla="*/ 93 w 5536"/>
                  <a:gd name="T55" fmla="*/ 2436 h 2610"/>
                  <a:gd name="T56" fmla="*/ 143 w 5536"/>
                  <a:gd name="T57" fmla="*/ 2426 h 2610"/>
                  <a:gd name="T58" fmla="*/ 1098 w 5536"/>
                  <a:gd name="T59" fmla="*/ 2419 h 2610"/>
                  <a:gd name="T60" fmla="*/ 1469 w 5536"/>
                  <a:gd name="T61" fmla="*/ 2396 h 2610"/>
                  <a:gd name="T62" fmla="*/ 1753 w 5536"/>
                  <a:gd name="T63" fmla="*/ 2368 h 2610"/>
                  <a:gd name="T64" fmla="*/ 1947 w 5536"/>
                  <a:gd name="T65" fmla="*/ 2336 h 2610"/>
                  <a:gd name="T66" fmla="*/ 2155 w 5536"/>
                  <a:gd name="T67" fmla="*/ 2268 h 2610"/>
                  <a:gd name="T68" fmla="*/ 2362 w 5536"/>
                  <a:gd name="T69" fmla="*/ 2162 h 2610"/>
                  <a:gd name="T70" fmla="*/ 2540 w 5536"/>
                  <a:gd name="T71" fmla="*/ 2028 h 2610"/>
                  <a:gd name="T72" fmla="*/ 2687 w 5536"/>
                  <a:gd name="T73" fmla="*/ 1866 h 2610"/>
                  <a:gd name="T74" fmla="*/ 2807 w 5536"/>
                  <a:gd name="T75" fmla="*/ 1675 h 2610"/>
                  <a:gd name="T76" fmla="*/ 2896 w 5536"/>
                  <a:gd name="T77" fmla="*/ 1453 h 2610"/>
                  <a:gd name="T78" fmla="*/ 3064 w 5536"/>
                  <a:gd name="T79" fmla="*/ 881 h 2610"/>
                  <a:gd name="T80" fmla="*/ 3108 w 5536"/>
                  <a:gd name="T81" fmla="*/ 732 h 2610"/>
                  <a:gd name="T82" fmla="*/ 3170 w 5536"/>
                  <a:gd name="T83" fmla="*/ 591 h 2610"/>
                  <a:gd name="T84" fmla="*/ 3290 w 5536"/>
                  <a:gd name="T85" fmla="*/ 423 h 2610"/>
                  <a:gd name="T86" fmla="*/ 3431 w 5536"/>
                  <a:gd name="T87" fmla="*/ 288 h 2610"/>
                  <a:gd name="T88" fmla="*/ 3595 w 5536"/>
                  <a:gd name="T89" fmla="*/ 187 h 2610"/>
                  <a:gd name="T90" fmla="*/ 3785 w 5536"/>
                  <a:gd name="T91" fmla="*/ 122 h 2610"/>
                  <a:gd name="T92" fmla="*/ 4003 w 5536"/>
                  <a:gd name="T93" fmla="*/ 91 h 2610"/>
                  <a:gd name="T94" fmla="*/ 4235 w 5536"/>
                  <a:gd name="T95" fmla="*/ 79 h 2610"/>
                  <a:gd name="T96" fmla="*/ 5498 w 5536"/>
                  <a:gd name="T97" fmla="*/ 0 h 2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536" h="2610">
                    <a:moveTo>
                      <a:pt x="5515" y="0"/>
                    </a:moveTo>
                    <a:lnTo>
                      <a:pt x="5536" y="0"/>
                    </a:lnTo>
                    <a:lnTo>
                      <a:pt x="5503" y="66"/>
                    </a:lnTo>
                    <a:lnTo>
                      <a:pt x="5470" y="127"/>
                    </a:lnTo>
                    <a:lnTo>
                      <a:pt x="5463" y="135"/>
                    </a:lnTo>
                    <a:lnTo>
                      <a:pt x="5449" y="139"/>
                    </a:lnTo>
                    <a:lnTo>
                      <a:pt x="5436" y="141"/>
                    </a:lnTo>
                    <a:lnTo>
                      <a:pt x="5061" y="164"/>
                    </a:lnTo>
                    <a:lnTo>
                      <a:pt x="4968" y="172"/>
                    </a:lnTo>
                    <a:lnTo>
                      <a:pt x="4881" y="189"/>
                    </a:lnTo>
                    <a:lnTo>
                      <a:pt x="4798" y="214"/>
                    </a:lnTo>
                    <a:lnTo>
                      <a:pt x="4722" y="247"/>
                    </a:lnTo>
                    <a:lnTo>
                      <a:pt x="4651" y="288"/>
                    </a:lnTo>
                    <a:lnTo>
                      <a:pt x="4585" y="336"/>
                    </a:lnTo>
                    <a:lnTo>
                      <a:pt x="4525" y="394"/>
                    </a:lnTo>
                    <a:lnTo>
                      <a:pt x="4471" y="460"/>
                    </a:lnTo>
                    <a:lnTo>
                      <a:pt x="4423" y="535"/>
                    </a:lnTo>
                    <a:lnTo>
                      <a:pt x="4380" y="618"/>
                    </a:lnTo>
                    <a:lnTo>
                      <a:pt x="4353" y="686"/>
                    </a:lnTo>
                    <a:lnTo>
                      <a:pt x="4338" y="757"/>
                    </a:lnTo>
                    <a:lnTo>
                      <a:pt x="4326" y="829"/>
                    </a:lnTo>
                    <a:lnTo>
                      <a:pt x="4318" y="902"/>
                    </a:lnTo>
                    <a:lnTo>
                      <a:pt x="4311" y="1004"/>
                    </a:lnTo>
                    <a:lnTo>
                      <a:pt x="4305" y="1107"/>
                    </a:lnTo>
                    <a:lnTo>
                      <a:pt x="4295" y="1209"/>
                    </a:lnTo>
                    <a:lnTo>
                      <a:pt x="4278" y="1312"/>
                    </a:lnTo>
                    <a:lnTo>
                      <a:pt x="4253" y="1412"/>
                    </a:lnTo>
                    <a:lnTo>
                      <a:pt x="4208" y="1538"/>
                    </a:lnTo>
                    <a:lnTo>
                      <a:pt x="4158" y="1656"/>
                    </a:lnTo>
                    <a:lnTo>
                      <a:pt x="4100" y="1768"/>
                    </a:lnTo>
                    <a:lnTo>
                      <a:pt x="4034" y="1872"/>
                    </a:lnTo>
                    <a:lnTo>
                      <a:pt x="3963" y="1971"/>
                    </a:lnTo>
                    <a:lnTo>
                      <a:pt x="3885" y="2061"/>
                    </a:lnTo>
                    <a:lnTo>
                      <a:pt x="3800" y="2146"/>
                    </a:lnTo>
                    <a:lnTo>
                      <a:pt x="3708" y="2224"/>
                    </a:lnTo>
                    <a:lnTo>
                      <a:pt x="3609" y="2293"/>
                    </a:lnTo>
                    <a:lnTo>
                      <a:pt x="3503" y="2357"/>
                    </a:lnTo>
                    <a:lnTo>
                      <a:pt x="3391" y="2413"/>
                    </a:lnTo>
                    <a:lnTo>
                      <a:pt x="3271" y="2461"/>
                    </a:lnTo>
                    <a:lnTo>
                      <a:pt x="3145" y="2504"/>
                    </a:lnTo>
                    <a:lnTo>
                      <a:pt x="3029" y="2533"/>
                    </a:lnTo>
                    <a:lnTo>
                      <a:pt x="2911" y="2552"/>
                    </a:lnTo>
                    <a:lnTo>
                      <a:pt x="2791" y="2569"/>
                    </a:lnTo>
                    <a:lnTo>
                      <a:pt x="2671" y="2585"/>
                    </a:lnTo>
                    <a:lnTo>
                      <a:pt x="2525" y="2602"/>
                    </a:lnTo>
                    <a:lnTo>
                      <a:pt x="2378" y="2608"/>
                    </a:lnTo>
                    <a:lnTo>
                      <a:pt x="2231" y="2610"/>
                    </a:lnTo>
                    <a:lnTo>
                      <a:pt x="2084" y="2608"/>
                    </a:lnTo>
                    <a:lnTo>
                      <a:pt x="1937" y="2608"/>
                    </a:lnTo>
                    <a:lnTo>
                      <a:pt x="54" y="2608"/>
                    </a:lnTo>
                    <a:lnTo>
                      <a:pt x="0" y="2608"/>
                    </a:lnTo>
                    <a:lnTo>
                      <a:pt x="0" y="2608"/>
                    </a:lnTo>
                    <a:lnTo>
                      <a:pt x="33" y="2540"/>
                    </a:lnTo>
                    <a:lnTo>
                      <a:pt x="64" y="2477"/>
                    </a:lnTo>
                    <a:lnTo>
                      <a:pt x="75" y="2452"/>
                    </a:lnTo>
                    <a:lnTo>
                      <a:pt x="93" y="2436"/>
                    </a:lnTo>
                    <a:lnTo>
                      <a:pt x="114" y="2428"/>
                    </a:lnTo>
                    <a:lnTo>
                      <a:pt x="143" y="2426"/>
                    </a:lnTo>
                    <a:lnTo>
                      <a:pt x="621" y="2426"/>
                    </a:lnTo>
                    <a:lnTo>
                      <a:pt x="1098" y="2419"/>
                    </a:lnTo>
                    <a:lnTo>
                      <a:pt x="1284" y="2409"/>
                    </a:lnTo>
                    <a:lnTo>
                      <a:pt x="1469" y="2396"/>
                    </a:lnTo>
                    <a:lnTo>
                      <a:pt x="1655" y="2378"/>
                    </a:lnTo>
                    <a:lnTo>
                      <a:pt x="1753" y="2368"/>
                    </a:lnTo>
                    <a:lnTo>
                      <a:pt x="1850" y="2355"/>
                    </a:lnTo>
                    <a:lnTo>
                      <a:pt x="1947" y="2336"/>
                    </a:lnTo>
                    <a:lnTo>
                      <a:pt x="2043" y="2311"/>
                    </a:lnTo>
                    <a:lnTo>
                      <a:pt x="2155" y="2268"/>
                    </a:lnTo>
                    <a:lnTo>
                      <a:pt x="2264" y="2218"/>
                    </a:lnTo>
                    <a:lnTo>
                      <a:pt x="2362" y="2162"/>
                    </a:lnTo>
                    <a:lnTo>
                      <a:pt x="2455" y="2098"/>
                    </a:lnTo>
                    <a:lnTo>
                      <a:pt x="2540" y="2028"/>
                    </a:lnTo>
                    <a:lnTo>
                      <a:pt x="2617" y="1951"/>
                    </a:lnTo>
                    <a:lnTo>
                      <a:pt x="2687" y="1866"/>
                    </a:lnTo>
                    <a:lnTo>
                      <a:pt x="2751" y="1773"/>
                    </a:lnTo>
                    <a:lnTo>
                      <a:pt x="2807" y="1675"/>
                    </a:lnTo>
                    <a:lnTo>
                      <a:pt x="2855" y="1569"/>
                    </a:lnTo>
                    <a:lnTo>
                      <a:pt x="2896" y="1453"/>
                    </a:lnTo>
                    <a:lnTo>
                      <a:pt x="2983" y="1167"/>
                    </a:lnTo>
                    <a:lnTo>
                      <a:pt x="3064" y="881"/>
                    </a:lnTo>
                    <a:lnTo>
                      <a:pt x="3085" y="805"/>
                    </a:lnTo>
                    <a:lnTo>
                      <a:pt x="3108" y="732"/>
                    </a:lnTo>
                    <a:lnTo>
                      <a:pt x="3135" y="661"/>
                    </a:lnTo>
                    <a:lnTo>
                      <a:pt x="3170" y="591"/>
                    </a:lnTo>
                    <a:lnTo>
                      <a:pt x="3226" y="502"/>
                    </a:lnTo>
                    <a:lnTo>
                      <a:pt x="3290" y="423"/>
                    </a:lnTo>
                    <a:lnTo>
                      <a:pt x="3358" y="351"/>
                    </a:lnTo>
                    <a:lnTo>
                      <a:pt x="3431" y="288"/>
                    </a:lnTo>
                    <a:lnTo>
                      <a:pt x="3510" y="234"/>
                    </a:lnTo>
                    <a:lnTo>
                      <a:pt x="3595" y="187"/>
                    </a:lnTo>
                    <a:lnTo>
                      <a:pt x="3688" y="151"/>
                    </a:lnTo>
                    <a:lnTo>
                      <a:pt x="3785" y="122"/>
                    </a:lnTo>
                    <a:lnTo>
                      <a:pt x="3887" y="102"/>
                    </a:lnTo>
                    <a:lnTo>
                      <a:pt x="4003" y="91"/>
                    </a:lnTo>
                    <a:lnTo>
                      <a:pt x="4119" y="85"/>
                    </a:lnTo>
                    <a:lnTo>
                      <a:pt x="4235" y="79"/>
                    </a:lnTo>
                    <a:lnTo>
                      <a:pt x="4923" y="35"/>
                    </a:lnTo>
                    <a:lnTo>
                      <a:pt x="5498" y="0"/>
                    </a:lnTo>
                    <a:lnTo>
                      <a:pt x="5515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0BE6F8E9-24BA-47B8-9CCD-E18AD0A43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-1283"/>
                <a:ext cx="4960" cy="1437"/>
              </a:xfrm>
              <a:custGeom>
                <a:avLst/>
                <a:gdLst>
                  <a:gd name="T0" fmla="*/ 4896 w 4960"/>
                  <a:gd name="T1" fmla="*/ 0 h 1437"/>
                  <a:gd name="T2" fmla="*/ 4960 w 4960"/>
                  <a:gd name="T3" fmla="*/ 0 h 1437"/>
                  <a:gd name="T4" fmla="*/ 4935 w 4960"/>
                  <a:gd name="T5" fmla="*/ 46 h 1437"/>
                  <a:gd name="T6" fmla="*/ 4912 w 4960"/>
                  <a:gd name="T7" fmla="*/ 89 h 1437"/>
                  <a:gd name="T8" fmla="*/ 4892 w 4960"/>
                  <a:gd name="T9" fmla="*/ 131 h 1437"/>
                  <a:gd name="T10" fmla="*/ 4879 w 4960"/>
                  <a:gd name="T11" fmla="*/ 162 h 1437"/>
                  <a:gd name="T12" fmla="*/ 4860 w 4960"/>
                  <a:gd name="T13" fmla="*/ 181 h 1437"/>
                  <a:gd name="T14" fmla="*/ 4838 w 4960"/>
                  <a:gd name="T15" fmla="*/ 195 h 1437"/>
                  <a:gd name="T16" fmla="*/ 4809 w 4960"/>
                  <a:gd name="T17" fmla="*/ 201 h 1437"/>
                  <a:gd name="T18" fmla="*/ 4776 w 4960"/>
                  <a:gd name="T19" fmla="*/ 203 h 1437"/>
                  <a:gd name="T20" fmla="*/ 4287 w 4960"/>
                  <a:gd name="T21" fmla="*/ 201 h 1437"/>
                  <a:gd name="T22" fmla="*/ 3798 w 4960"/>
                  <a:gd name="T23" fmla="*/ 203 h 1437"/>
                  <a:gd name="T24" fmla="*/ 3590 w 4960"/>
                  <a:gd name="T25" fmla="*/ 207 h 1437"/>
                  <a:gd name="T26" fmla="*/ 3381 w 4960"/>
                  <a:gd name="T27" fmla="*/ 216 h 1437"/>
                  <a:gd name="T28" fmla="*/ 3172 w 4960"/>
                  <a:gd name="T29" fmla="*/ 234 h 1437"/>
                  <a:gd name="T30" fmla="*/ 2965 w 4960"/>
                  <a:gd name="T31" fmla="*/ 261 h 1437"/>
                  <a:gd name="T32" fmla="*/ 2826 w 4960"/>
                  <a:gd name="T33" fmla="*/ 284 h 1437"/>
                  <a:gd name="T34" fmla="*/ 2689 w 4960"/>
                  <a:gd name="T35" fmla="*/ 313 h 1437"/>
                  <a:gd name="T36" fmla="*/ 2554 w 4960"/>
                  <a:gd name="T37" fmla="*/ 350 h 1437"/>
                  <a:gd name="T38" fmla="*/ 2420 w 4960"/>
                  <a:gd name="T39" fmla="*/ 394 h 1437"/>
                  <a:gd name="T40" fmla="*/ 2289 w 4960"/>
                  <a:gd name="T41" fmla="*/ 446 h 1437"/>
                  <a:gd name="T42" fmla="*/ 2161 w 4960"/>
                  <a:gd name="T43" fmla="*/ 508 h 1437"/>
                  <a:gd name="T44" fmla="*/ 2047 w 4960"/>
                  <a:gd name="T45" fmla="*/ 576 h 1437"/>
                  <a:gd name="T46" fmla="*/ 1941 w 4960"/>
                  <a:gd name="T47" fmla="*/ 651 h 1437"/>
                  <a:gd name="T48" fmla="*/ 1840 w 4960"/>
                  <a:gd name="T49" fmla="*/ 734 h 1437"/>
                  <a:gd name="T50" fmla="*/ 1746 w 4960"/>
                  <a:gd name="T51" fmla="*/ 823 h 1437"/>
                  <a:gd name="T52" fmla="*/ 1660 w 4960"/>
                  <a:gd name="T53" fmla="*/ 921 h 1437"/>
                  <a:gd name="T54" fmla="*/ 1579 w 4960"/>
                  <a:gd name="T55" fmla="*/ 1026 h 1437"/>
                  <a:gd name="T56" fmla="*/ 1496 w 4960"/>
                  <a:gd name="T57" fmla="*/ 1151 h 1437"/>
                  <a:gd name="T58" fmla="*/ 1417 w 4960"/>
                  <a:gd name="T59" fmla="*/ 1281 h 1437"/>
                  <a:gd name="T60" fmla="*/ 1338 w 4960"/>
                  <a:gd name="T61" fmla="*/ 1410 h 1437"/>
                  <a:gd name="T62" fmla="*/ 1326 w 4960"/>
                  <a:gd name="T63" fmla="*/ 1426 h 1437"/>
                  <a:gd name="T64" fmla="*/ 1313 w 4960"/>
                  <a:gd name="T65" fmla="*/ 1433 h 1437"/>
                  <a:gd name="T66" fmla="*/ 1295 w 4960"/>
                  <a:gd name="T67" fmla="*/ 1437 h 1437"/>
                  <a:gd name="T68" fmla="*/ 37 w 4960"/>
                  <a:gd name="T69" fmla="*/ 1437 h 1437"/>
                  <a:gd name="T70" fmla="*/ 21 w 4960"/>
                  <a:gd name="T71" fmla="*/ 1435 h 1437"/>
                  <a:gd name="T72" fmla="*/ 0 w 4960"/>
                  <a:gd name="T73" fmla="*/ 1435 h 1437"/>
                  <a:gd name="T74" fmla="*/ 64 w 4960"/>
                  <a:gd name="T75" fmla="*/ 1310 h 1437"/>
                  <a:gd name="T76" fmla="*/ 126 w 4960"/>
                  <a:gd name="T77" fmla="*/ 1186 h 1437"/>
                  <a:gd name="T78" fmla="*/ 186 w 4960"/>
                  <a:gd name="T79" fmla="*/ 1061 h 1437"/>
                  <a:gd name="T80" fmla="*/ 247 w 4960"/>
                  <a:gd name="T81" fmla="*/ 937 h 1437"/>
                  <a:gd name="T82" fmla="*/ 315 w 4960"/>
                  <a:gd name="T83" fmla="*/ 817 h 1437"/>
                  <a:gd name="T84" fmla="*/ 389 w 4960"/>
                  <a:gd name="T85" fmla="*/ 701 h 1437"/>
                  <a:gd name="T86" fmla="*/ 458 w 4960"/>
                  <a:gd name="T87" fmla="*/ 607 h 1437"/>
                  <a:gd name="T88" fmla="*/ 533 w 4960"/>
                  <a:gd name="T89" fmla="*/ 520 h 1437"/>
                  <a:gd name="T90" fmla="*/ 615 w 4960"/>
                  <a:gd name="T91" fmla="*/ 440 h 1437"/>
                  <a:gd name="T92" fmla="*/ 700 w 4960"/>
                  <a:gd name="T93" fmla="*/ 367 h 1437"/>
                  <a:gd name="T94" fmla="*/ 791 w 4960"/>
                  <a:gd name="T95" fmla="*/ 301 h 1437"/>
                  <a:gd name="T96" fmla="*/ 887 w 4960"/>
                  <a:gd name="T97" fmla="*/ 243 h 1437"/>
                  <a:gd name="T98" fmla="*/ 990 w 4960"/>
                  <a:gd name="T99" fmla="*/ 191 h 1437"/>
                  <a:gd name="T100" fmla="*/ 1096 w 4960"/>
                  <a:gd name="T101" fmla="*/ 147 h 1437"/>
                  <a:gd name="T102" fmla="*/ 1206 w 4960"/>
                  <a:gd name="T103" fmla="*/ 108 h 1437"/>
                  <a:gd name="T104" fmla="*/ 1351 w 4960"/>
                  <a:gd name="T105" fmla="*/ 69 h 1437"/>
                  <a:gd name="T106" fmla="*/ 1496 w 4960"/>
                  <a:gd name="T107" fmla="*/ 40 h 1437"/>
                  <a:gd name="T108" fmla="*/ 1645 w 4960"/>
                  <a:gd name="T109" fmla="*/ 21 h 1437"/>
                  <a:gd name="T110" fmla="*/ 1794 w 4960"/>
                  <a:gd name="T111" fmla="*/ 10 h 1437"/>
                  <a:gd name="T112" fmla="*/ 1954 w 4960"/>
                  <a:gd name="T113" fmla="*/ 4 h 1437"/>
                  <a:gd name="T114" fmla="*/ 2117 w 4960"/>
                  <a:gd name="T115" fmla="*/ 2 h 1437"/>
                  <a:gd name="T116" fmla="*/ 4896 w 4960"/>
                  <a:gd name="T117" fmla="*/ 0 h 1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960" h="1437">
                    <a:moveTo>
                      <a:pt x="4896" y="0"/>
                    </a:moveTo>
                    <a:lnTo>
                      <a:pt x="4960" y="0"/>
                    </a:lnTo>
                    <a:lnTo>
                      <a:pt x="4935" y="46"/>
                    </a:lnTo>
                    <a:lnTo>
                      <a:pt x="4912" y="89"/>
                    </a:lnTo>
                    <a:lnTo>
                      <a:pt x="4892" y="131"/>
                    </a:lnTo>
                    <a:lnTo>
                      <a:pt x="4879" y="162"/>
                    </a:lnTo>
                    <a:lnTo>
                      <a:pt x="4860" y="181"/>
                    </a:lnTo>
                    <a:lnTo>
                      <a:pt x="4838" y="195"/>
                    </a:lnTo>
                    <a:lnTo>
                      <a:pt x="4809" y="201"/>
                    </a:lnTo>
                    <a:lnTo>
                      <a:pt x="4776" y="203"/>
                    </a:lnTo>
                    <a:lnTo>
                      <a:pt x="4287" y="201"/>
                    </a:lnTo>
                    <a:lnTo>
                      <a:pt x="3798" y="203"/>
                    </a:lnTo>
                    <a:lnTo>
                      <a:pt x="3590" y="207"/>
                    </a:lnTo>
                    <a:lnTo>
                      <a:pt x="3381" y="216"/>
                    </a:lnTo>
                    <a:lnTo>
                      <a:pt x="3172" y="234"/>
                    </a:lnTo>
                    <a:lnTo>
                      <a:pt x="2965" y="261"/>
                    </a:lnTo>
                    <a:lnTo>
                      <a:pt x="2826" y="284"/>
                    </a:lnTo>
                    <a:lnTo>
                      <a:pt x="2689" y="313"/>
                    </a:lnTo>
                    <a:lnTo>
                      <a:pt x="2554" y="350"/>
                    </a:lnTo>
                    <a:lnTo>
                      <a:pt x="2420" y="394"/>
                    </a:lnTo>
                    <a:lnTo>
                      <a:pt x="2289" y="446"/>
                    </a:lnTo>
                    <a:lnTo>
                      <a:pt x="2161" y="508"/>
                    </a:lnTo>
                    <a:lnTo>
                      <a:pt x="2047" y="576"/>
                    </a:lnTo>
                    <a:lnTo>
                      <a:pt x="1941" y="651"/>
                    </a:lnTo>
                    <a:lnTo>
                      <a:pt x="1840" y="734"/>
                    </a:lnTo>
                    <a:lnTo>
                      <a:pt x="1746" y="823"/>
                    </a:lnTo>
                    <a:lnTo>
                      <a:pt x="1660" y="921"/>
                    </a:lnTo>
                    <a:lnTo>
                      <a:pt x="1579" y="1026"/>
                    </a:lnTo>
                    <a:lnTo>
                      <a:pt x="1496" y="1151"/>
                    </a:lnTo>
                    <a:lnTo>
                      <a:pt x="1417" y="1281"/>
                    </a:lnTo>
                    <a:lnTo>
                      <a:pt x="1338" y="1410"/>
                    </a:lnTo>
                    <a:lnTo>
                      <a:pt x="1326" y="1426"/>
                    </a:lnTo>
                    <a:lnTo>
                      <a:pt x="1313" y="1433"/>
                    </a:lnTo>
                    <a:lnTo>
                      <a:pt x="1295" y="1437"/>
                    </a:lnTo>
                    <a:lnTo>
                      <a:pt x="37" y="1437"/>
                    </a:lnTo>
                    <a:lnTo>
                      <a:pt x="21" y="1435"/>
                    </a:lnTo>
                    <a:lnTo>
                      <a:pt x="0" y="1435"/>
                    </a:lnTo>
                    <a:lnTo>
                      <a:pt x="64" y="1310"/>
                    </a:lnTo>
                    <a:lnTo>
                      <a:pt x="126" y="1186"/>
                    </a:lnTo>
                    <a:lnTo>
                      <a:pt x="186" y="1061"/>
                    </a:lnTo>
                    <a:lnTo>
                      <a:pt x="247" y="937"/>
                    </a:lnTo>
                    <a:lnTo>
                      <a:pt x="315" y="817"/>
                    </a:lnTo>
                    <a:lnTo>
                      <a:pt x="389" y="701"/>
                    </a:lnTo>
                    <a:lnTo>
                      <a:pt x="458" y="607"/>
                    </a:lnTo>
                    <a:lnTo>
                      <a:pt x="533" y="520"/>
                    </a:lnTo>
                    <a:lnTo>
                      <a:pt x="615" y="440"/>
                    </a:lnTo>
                    <a:lnTo>
                      <a:pt x="700" y="367"/>
                    </a:lnTo>
                    <a:lnTo>
                      <a:pt x="791" y="301"/>
                    </a:lnTo>
                    <a:lnTo>
                      <a:pt x="887" y="243"/>
                    </a:lnTo>
                    <a:lnTo>
                      <a:pt x="990" y="191"/>
                    </a:lnTo>
                    <a:lnTo>
                      <a:pt x="1096" y="147"/>
                    </a:lnTo>
                    <a:lnTo>
                      <a:pt x="1206" y="108"/>
                    </a:lnTo>
                    <a:lnTo>
                      <a:pt x="1351" y="69"/>
                    </a:lnTo>
                    <a:lnTo>
                      <a:pt x="1496" y="40"/>
                    </a:lnTo>
                    <a:lnTo>
                      <a:pt x="1645" y="21"/>
                    </a:lnTo>
                    <a:lnTo>
                      <a:pt x="1794" y="10"/>
                    </a:lnTo>
                    <a:lnTo>
                      <a:pt x="1954" y="4"/>
                    </a:lnTo>
                    <a:lnTo>
                      <a:pt x="2117" y="2"/>
                    </a:lnTo>
                    <a:lnTo>
                      <a:pt x="4896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61144228-6360-4B55-95F5-F9B22AED9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65" y="643"/>
                <a:ext cx="2316" cy="1988"/>
              </a:xfrm>
              <a:custGeom>
                <a:avLst/>
                <a:gdLst>
                  <a:gd name="T0" fmla="*/ 2297 w 2316"/>
                  <a:gd name="T1" fmla="*/ 0 h 1988"/>
                  <a:gd name="T2" fmla="*/ 2316 w 2316"/>
                  <a:gd name="T3" fmla="*/ 0 h 1988"/>
                  <a:gd name="T4" fmla="*/ 2250 w 2316"/>
                  <a:gd name="T5" fmla="*/ 124 h 1988"/>
                  <a:gd name="T6" fmla="*/ 2185 w 2316"/>
                  <a:gd name="T7" fmla="*/ 245 h 1988"/>
                  <a:gd name="T8" fmla="*/ 2038 w 2316"/>
                  <a:gd name="T9" fmla="*/ 510 h 1988"/>
                  <a:gd name="T10" fmla="*/ 1885 w 2316"/>
                  <a:gd name="T11" fmla="*/ 771 h 1988"/>
                  <a:gd name="T12" fmla="*/ 1726 w 2316"/>
                  <a:gd name="T13" fmla="*/ 1028 h 1988"/>
                  <a:gd name="T14" fmla="*/ 1560 w 2316"/>
                  <a:gd name="T15" fmla="*/ 1281 h 1988"/>
                  <a:gd name="T16" fmla="*/ 1496 w 2316"/>
                  <a:gd name="T17" fmla="*/ 1368 h 1988"/>
                  <a:gd name="T18" fmla="*/ 1431 w 2316"/>
                  <a:gd name="T19" fmla="*/ 1455 h 1988"/>
                  <a:gd name="T20" fmla="*/ 1361 w 2316"/>
                  <a:gd name="T21" fmla="*/ 1536 h 1988"/>
                  <a:gd name="T22" fmla="*/ 1286 w 2316"/>
                  <a:gd name="T23" fmla="*/ 1613 h 1988"/>
                  <a:gd name="T24" fmla="*/ 1205 w 2316"/>
                  <a:gd name="T25" fmla="*/ 1685 h 1988"/>
                  <a:gd name="T26" fmla="*/ 1118 w 2316"/>
                  <a:gd name="T27" fmla="*/ 1751 h 1988"/>
                  <a:gd name="T28" fmla="*/ 1036 w 2316"/>
                  <a:gd name="T29" fmla="*/ 1803 h 1988"/>
                  <a:gd name="T30" fmla="*/ 951 w 2316"/>
                  <a:gd name="T31" fmla="*/ 1847 h 1988"/>
                  <a:gd name="T32" fmla="*/ 864 w 2316"/>
                  <a:gd name="T33" fmla="*/ 1884 h 1988"/>
                  <a:gd name="T34" fmla="*/ 773 w 2316"/>
                  <a:gd name="T35" fmla="*/ 1913 h 1988"/>
                  <a:gd name="T36" fmla="*/ 683 w 2316"/>
                  <a:gd name="T37" fmla="*/ 1936 h 1988"/>
                  <a:gd name="T38" fmla="*/ 586 w 2316"/>
                  <a:gd name="T39" fmla="*/ 1953 h 1988"/>
                  <a:gd name="T40" fmla="*/ 449 w 2316"/>
                  <a:gd name="T41" fmla="*/ 1971 h 1988"/>
                  <a:gd name="T42" fmla="*/ 311 w 2316"/>
                  <a:gd name="T43" fmla="*/ 1980 h 1988"/>
                  <a:gd name="T44" fmla="*/ 172 w 2316"/>
                  <a:gd name="T45" fmla="*/ 1986 h 1988"/>
                  <a:gd name="T46" fmla="*/ 33 w 2316"/>
                  <a:gd name="T47" fmla="*/ 1988 h 1988"/>
                  <a:gd name="T48" fmla="*/ 18 w 2316"/>
                  <a:gd name="T49" fmla="*/ 1988 h 1988"/>
                  <a:gd name="T50" fmla="*/ 0 w 2316"/>
                  <a:gd name="T51" fmla="*/ 1988 h 1988"/>
                  <a:gd name="T52" fmla="*/ 8 w 2316"/>
                  <a:gd name="T53" fmla="*/ 1969 h 1988"/>
                  <a:gd name="T54" fmla="*/ 14 w 2316"/>
                  <a:gd name="T55" fmla="*/ 1955 h 1988"/>
                  <a:gd name="T56" fmla="*/ 916 w 2316"/>
                  <a:gd name="T57" fmla="*/ 168 h 1988"/>
                  <a:gd name="T58" fmla="*/ 928 w 2316"/>
                  <a:gd name="T59" fmla="*/ 149 h 1988"/>
                  <a:gd name="T60" fmla="*/ 945 w 2316"/>
                  <a:gd name="T61" fmla="*/ 137 h 1988"/>
                  <a:gd name="T62" fmla="*/ 967 w 2316"/>
                  <a:gd name="T63" fmla="*/ 133 h 1988"/>
                  <a:gd name="T64" fmla="*/ 1753 w 2316"/>
                  <a:gd name="T65" fmla="*/ 54 h 1988"/>
                  <a:gd name="T66" fmla="*/ 2281 w 2316"/>
                  <a:gd name="T67" fmla="*/ 0 h 1988"/>
                  <a:gd name="T68" fmla="*/ 2297 w 2316"/>
                  <a:gd name="T69" fmla="*/ 0 h 1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16" h="1988">
                    <a:moveTo>
                      <a:pt x="2297" y="0"/>
                    </a:moveTo>
                    <a:lnTo>
                      <a:pt x="2316" y="0"/>
                    </a:lnTo>
                    <a:lnTo>
                      <a:pt x="2250" y="124"/>
                    </a:lnTo>
                    <a:lnTo>
                      <a:pt x="2185" y="245"/>
                    </a:lnTo>
                    <a:lnTo>
                      <a:pt x="2038" y="510"/>
                    </a:lnTo>
                    <a:lnTo>
                      <a:pt x="1885" y="771"/>
                    </a:lnTo>
                    <a:lnTo>
                      <a:pt x="1726" y="1028"/>
                    </a:lnTo>
                    <a:lnTo>
                      <a:pt x="1560" y="1281"/>
                    </a:lnTo>
                    <a:lnTo>
                      <a:pt x="1496" y="1368"/>
                    </a:lnTo>
                    <a:lnTo>
                      <a:pt x="1431" y="1455"/>
                    </a:lnTo>
                    <a:lnTo>
                      <a:pt x="1361" y="1536"/>
                    </a:lnTo>
                    <a:lnTo>
                      <a:pt x="1286" y="1613"/>
                    </a:lnTo>
                    <a:lnTo>
                      <a:pt x="1205" y="1685"/>
                    </a:lnTo>
                    <a:lnTo>
                      <a:pt x="1118" y="1751"/>
                    </a:lnTo>
                    <a:lnTo>
                      <a:pt x="1036" y="1803"/>
                    </a:lnTo>
                    <a:lnTo>
                      <a:pt x="951" y="1847"/>
                    </a:lnTo>
                    <a:lnTo>
                      <a:pt x="864" y="1884"/>
                    </a:lnTo>
                    <a:lnTo>
                      <a:pt x="773" y="1913"/>
                    </a:lnTo>
                    <a:lnTo>
                      <a:pt x="683" y="1936"/>
                    </a:lnTo>
                    <a:lnTo>
                      <a:pt x="586" y="1953"/>
                    </a:lnTo>
                    <a:lnTo>
                      <a:pt x="449" y="1971"/>
                    </a:lnTo>
                    <a:lnTo>
                      <a:pt x="311" y="1980"/>
                    </a:lnTo>
                    <a:lnTo>
                      <a:pt x="172" y="1986"/>
                    </a:lnTo>
                    <a:lnTo>
                      <a:pt x="33" y="1988"/>
                    </a:lnTo>
                    <a:lnTo>
                      <a:pt x="18" y="1988"/>
                    </a:lnTo>
                    <a:lnTo>
                      <a:pt x="0" y="1988"/>
                    </a:lnTo>
                    <a:lnTo>
                      <a:pt x="8" y="1969"/>
                    </a:lnTo>
                    <a:lnTo>
                      <a:pt x="14" y="1955"/>
                    </a:lnTo>
                    <a:lnTo>
                      <a:pt x="916" y="168"/>
                    </a:lnTo>
                    <a:lnTo>
                      <a:pt x="928" y="149"/>
                    </a:lnTo>
                    <a:lnTo>
                      <a:pt x="945" y="137"/>
                    </a:lnTo>
                    <a:lnTo>
                      <a:pt x="967" y="133"/>
                    </a:lnTo>
                    <a:lnTo>
                      <a:pt x="1753" y="54"/>
                    </a:lnTo>
                    <a:lnTo>
                      <a:pt x="2281" y="0"/>
                    </a:lnTo>
                    <a:lnTo>
                      <a:pt x="2297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88DFCB77-4787-41C9-BEEE-C96E24C96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-875"/>
                <a:ext cx="2472" cy="1029"/>
              </a:xfrm>
              <a:custGeom>
                <a:avLst/>
                <a:gdLst>
                  <a:gd name="T0" fmla="*/ 2451 w 2472"/>
                  <a:gd name="T1" fmla="*/ 0 h 1029"/>
                  <a:gd name="T2" fmla="*/ 2472 w 2472"/>
                  <a:gd name="T3" fmla="*/ 0 h 1029"/>
                  <a:gd name="T4" fmla="*/ 2426 w 2472"/>
                  <a:gd name="T5" fmla="*/ 94 h 1029"/>
                  <a:gd name="T6" fmla="*/ 2379 w 2472"/>
                  <a:gd name="T7" fmla="*/ 185 h 1029"/>
                  <a:gd name="T8" fmla="*/ 1977 w 2472"/>
                  <a:gd name="T9" fmla="*/ 1004 h 1029"/>
                  <a:gd name="T10" fmla="*/ 1967 w 2472"/>
                  <a:gd name="T11" fmla="*/ 1018 h 1029"/>
                  <a:gd name="T12" fmla="*/ 1956 w 2472"/>
                  <a:gd name="T13" fmla="*/ 1027 h 1029"/>
                  <a:gd name="T14" fmla="*/ 1937 w 2472"/>
                  <a:gd name="T15" fmla="*/ 1029 h 1029"/>
                  <a:gd name="T16" fmla="*/ 23 w 2472"/>
                  <a:gd name="T17" fmla="*/ 1029 h 1029"/>
                  <a:gd name="T18" fmla="*/ 17 w 2472"/>
                  <a:gd name="T19" fmla="*/ 1027 h 1029"/>
                  <a:gd name="T20" fmla="*/ 9 w 2472"/>
                  <a:gd name="T21" fmla="*/ 1027 h 1029"/>
                  <a:gd name="T22" fmla="*/ 0 w 2472"/>
                  <a:gd name="T23" fmla="*/ 1027 h 1029"/>
                  <a:gd name="T24" fmla="*/ 48 w 2472"/>
                  <a:gd name="T25" fmla="*/ 938 h 1029"/>
                  <a:gd name="T26" fmla="*/ 100 w 2472"/>
                  <a:gd name="T27" fmla="*/ 852 h 1029"/>
                  <a:gd name="T28" fmla="*/ 152 w 2472"/>
                  <a:gd name="T29" fmla="*/ 767 h 1029"/>
                  <a:gd name="T30" fmla="*/ 210 w 2472"/>
                  <a:gd name="T31" fmla="*/ 683 h 1029"/>
                  <a:gd name="T32" fmla="*/ 270 w 2472"/>
                  <a:gd name="T33" fmla="*/ 606 h 1029"/>
                  <a:gd name="T34" fmla="*/ 334 w 2472"/>
                  <a:gd name="T35" fmla="*/ 531 h 1029"/>
                  <a:gd name="T36" fmla="*/ 404 w 2472"/>
                  <a:gd name="T37" fmla="*/ 461 h 1029"/>
                  <a:gd name="T38" fmla="*/ 479 w 2472"/>
                  <a:gd name="T39" fmla="*/ 396 h 1029"/>
                  <a:gd name="T40" fmla="*/ 560 w 2472"/>
                  <a:gd name="T41" fmla="*/ 336 h 1029"/>
                  <a:gd name="T42" fmla="*/ 647 w 2472"/>
                  <a:gd name="T43" fmla="*/ 284 h 1029"/>
                  <a:gd name="T44" fmla="*/ 744 w 2472"/>
                  <a:gd name="T45" fmla="*/ 235 h 1029"/>
                  <a:gd name="T46" fmla="*/ 842 w 2472"/>
                  <a:gd name="T47" fmla="*/ 195 h 1029"/>
                  <a:gd name="T48" fmla="*/ 941 w 2472"/>
                  <a:gd name="T49" fmla="*/ 162 h 1029"/>
                  <a:gd name="T50" fmla="*/ 1043 w 2472"/>
                  <a:gd name="T51" fmla="*/ 133 h 1029"/>
                  <a:gd name="T52" fmla="*/ 1148 w 2472"/>
                  <a:gd name="T53" fmla="*/ 108 h 1029"/>
                  <a:gd name="T54" fmla="*/ 1320 w 2472"/>
                  <a:gd name="T55" fmla="*/ 75 h 1029"/>
                  <a:gd name="T56" fmla="*/ 1492 w 2472"/>
                  <a:gd name="T57" fmla="*/ 50 h 1029"/>
                  <a:gd name="T58" fmla="*/ 1666 w 2472"/>
                  <a:gd name="T59" fmla="*/ 32 h 1029"/>
                  <a:gd name="T60" fmla="*/ 1842 w 2472"/>
                  <a:gd name="T61" fmla="*/ 21 h 1029"/>
                  <a:gd name="T62" fmla="*/ 2138 w 2472"/>
                  <a:gd name="T63" fmla="*/ 9 h 1029"/>
                  <a:gd name="T64" fmla="*/ 2433 w 2472"/>
                  <a:gd name="T65" fmla="*/ 0 h 1029"/>
                  <a:gd name="T66" fmla="*/ 2451 w 2472"/>
                  <a:gd name="T67" fmla="*/ 0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472" h="1029">
                    <a:moveTo>
                      <a:pt x="2451" y="0"/>
                    </a:moveTo>
                    <a:lnTo>
                      <a:pt x="2472" y="0"/>
                    </a:lnTo>
                    <a:lnTo>
                      <a:pt x="2426" y="94"/>
                    </a:lnTo>
                    <a:lnTo>
                      <a:pt x="2379" y="185"/>
                    </a:lnTo>
                    <a:lnTo>
                      <a:pt x="1977" y="1004"/>
                    </a:lnTo>
                    <a:lnTo>
                      <a:pt x="1967" y="1018"/>
                    </a:lnTo>
                    <a:lnTo>
                      <a:pt x="1956" y="1027"/>
                    </a:lnTo>
                    <a:lnTo>
                      <a:pt x="1937" y="1029"/>
                    </a:lnTo>
                    <a:lnTo>
                      <a:pt x="23" y="1029"/>
                    </a:lnTo>
                    <a:lnTo>
                      <a:pt x="17" y="1027"/>
                    </a:lnTo>
                    <a:lnTo>
                      <a:pt x="9" y="1027"/>
                    </a:lnTo>
                    <a:lnTo>
                      <a:pt x="0" y="1027"/>
                    </a:lnTo>
                    <a:lnTo>
                      <a:pt x="48" y="938"/>
                    </a:lnTo>
                    <a:lnTo>
                      <a:pt x="100" y="852"/>
                    </a:lnTo>
                    <a:lnTo>
                      <a:pt x="152" y="767"/>
                    </a:lnTo>
                    <a:lnTo>
                      <a:pt x="210" y="683"/>
                    </a:lnTo>
                    <a:lnTo>
                      <a:pt x="270" y="606"/>
                    </a:lnTo>
                    <a:lnTo>
                      <a:pt x="334" y="531"/>
                    </a:lnTo>
                    <a:lnTo>
                      <a:pt x="404" y="461"/>
                    </a:lnTo>
                    <a:lnTo>
                      <a:pt x="479" y="396"/>
                    </a:lnTo>
                    <a:lnTo>
                      <a:pt x="560" y="336"/>
                    </a:lnTo>
                    <a:lnTo>
                      <a:pt x="647" y="284"/>
                    </a:lnTo>
                    <a:lnTo>
                      <a:pt x="744" y="235"/>
                    </a:lnTo>
                    <a:lnTo>
                      <a:pt x="842" y="195"/>
                    </a:lnTo>
                    <a:lnTo>
                      <a:pt x="941" y="162"/>
                    </a:lnTo>
                    <a:lnTo>
                      <a:pt x="1043" y="133"/>
                    </a:lnTo>
                    <a:lnTo>
                      <a:pt x="1148" y="108"/>
                    </a:lnTo>
                    <a:lnTo>
                      <a:pt x="1320" y="75"/>
                    </a:lnTo>
                    <a:lnTo>
                      <a:pt x="1492" y="50"/>
                    </a:lnTo>
                    <a:lnTo>
                      <a:pt x="1666" y="32"/>
                    </a:lnTo>
                    <a:lnTo>
                      <a:pt x="1842" y="21"/>
                    </a:lnTo>
                    <a:lnTo>
                      <a:pt x="2138" y="9"/>
                    </a:lnTo>
                    <a:lnTo>
                      <a:pt x="2433" y="0"/>
                    </a:lnTo>
                    <a:lnTo>
                      <a:pt x="2451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7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97E883-74D9-DD49-9664-52FC49ABA7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1520825"/>
            <a:ext cx="11176000" cy="42846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>
                <a:solidFill>
                  <a:srgbClr val="DC002E"/>
                </a:solidFill>
              </a:rPr>
              <a:pPr defTabSz="1219170"/>
              <a:t>‹N›</a:t>
            </a:fld>
            <a:endParaRPr lang="it-IT" dirty="0">
              <a:solidFill>
                <a:srgbClr val="DC002E"/>
              </a:solidFill>
            </a:endParaRPr>
          </a:p>
        </p:txBody>
      </p:sp>
      <p:sp>
        <p:nvSpPr>
          <p:cNvPr id="3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FFFFFF"/>
                </a:solidFill>
              </a:rPr>
              <a:t>Formato data GG/MM/AAAA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algn="r" defTabSz="1219170"/>
            <a:r>
              <a:rPr lang="en-GB" dirty="0" err="1">
                <a:solidFill>
                  <a:srgbClr val="FFFFFF"/>
                </a:solidFill>
              </a:rPr>
              <a:t>Titolo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presentazione</a:t>
            </a:r>
            <a:r>
              <a:rPr lang="en-GB" dirty="0">
                <a:solidFill>
                  <a:srgbClr val="FFFFFF"/>
                </a:solidFill>
              </a:rPr>
              <a:t>   I   Nome </a:t>
            </a:r>
            <a:r>
              <a:rPr lang="en-GB" dirty="0" err="1">
                <a:solidFill>
                  <a:srgbClr val="FFFFFF"/>
                </a:solidFill>
              </a:rPr>
              <a:t>relatore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4" name="Immagin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700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OSSO1_COP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0" dirty="0">
              <a:solidFill>
                <a:srgbClr val="FFFFFF"/>
              </a:solidFill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8170" y="0"/>
            <a:ext cx="4728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6074" y="90427"/>
            <a:ext cx="346160" cy="234428"/>
            <a:chOff x="-560" y="-1287"/>
            <a:chExt cx="6379" cy="4320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>
                <a:solidFill>
                  <a:srgbClr val="DC002E"/>
                </a:solidFill>
              </a:rPr>
              <a:pPr defTabSz="1219170"/>
              <a:t>‹N›</a:t>
            </a:fld>
            <a:endParaRPr lang="it-IT" dirty="0">
              <a:solidFill>
                <a:srgbClr val="DC002E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0"/>
            <a:ext cx="11176000" cy="490378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  <p:sp>
        <p:nvSpPr>
          <p:cNvPr id="1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FFFFFF"/>
                </a:solidFill>
              </a:rPr>
              <a:t>Formato data GG/MM/AAAA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1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algn="r" defTabSz="1219170"/>
            <a:r>
              <a:rPr lang="en-GB" dirty="0" err="1">
                <a:solidFill>
                  <a:srgbClr val="FFFFFF"/>
                </a:solidFill>
              </a:rPr>
              <a:t>Titolo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presentazione</a:t>
            </a:r>
            <a:r>
              <a:rPr lang="en-GB" dirty="0">
                <a:solidFill>
                  <a:srgbClr val="FFFFFF"/>
                </a:solidFill>
              </a:rPr>
              <a:t>   I   Nome </a:t>
            </a:r>
            <a:r>
              <a:rPr lang="en-GB" dirty="0" err="1">
                <a:solidFill>
                  <a:srgbClr val="FFFFFF"/>
                </a:solidFill>
              </a:rPr>
              <a:t>relatore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33" name="Immagine 3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47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otto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36667" y="2020033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</a:t>
            </a:r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sezione - alt 1</a:t>
            </a:r>
          </a:p>
        </p:txBody>
      </p:sp>
    </p:spTree>
    <p:extLst>
      <p:ext uri="{BB962C8B-B14F-4D97-AF65-F5344CB8AC3E}">
        <p14:creationId xmlns:p14="http://schemas.microsoft.com/office/powerpoint/2010/main" val="383318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577975"/>
            <a:ext cx="11176621" cy="422751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7703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Bullet Poi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577975"/>
            <a:ext cx="11176620" cy="422751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20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589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200150"/>
            <a:ext cx="11176621" cy="4605339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0424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Sott.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3201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Sott. e contenuto testo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846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18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6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4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2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740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Sott. e contenuto testo Bullet Point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0370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5151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magine 23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34" b="22889"/>
          <a:stretch/>
        </p:blipFill>
        <p:spPr>
          <a:xfrm>
            <a:off x="-40456" y="3582172"/>
            <a:ext cx="11997465" cy="3072628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158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36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>
                <a:solidFill>
                  <a:srgbClr val="FFFFFF"/>
                </a:solidFill>
              </a:rPr>
              <a:pPr defTabSz="1219170"/>
              <a:t>‹N›</a:t>
            </a:fld>
            <a:endParaRPr lang="it-IT" dirty="0">
              <a:solidFill>
                <a:srgbClr val="FFFFFF"/>
              </a:solidFill>
            </a:endParaRPr>
          </a:p>
        </p:txBody>
      </p: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800" y="0"/>
            <a:ext cx="11178000" cy="86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111" y="1270450"/>
            <a:ext cx="11164886" cy="420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2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  <p:pic>
        <p:nvPicPr>
          <p:cNvPr id="27" name="Immagine 26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32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2" r:id="rId18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>
          <a:tab pos="8064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71437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immagine 4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80" r="6880"/>
          <a:stretch/>
        </p:blipFill>
        <p:spPr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50036"/>
            <a:ext cx="11701670" cy="1912728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691148" y="793285"/>
            <a:ext cx="9631007" cy="797251"/>
          </a:xfrm>
          <a:prstGeom prst="rect">
            <a:avLst/>
          </a:prstGeom>
        </p:spPr>
        <p:txBody>
          <a:bodyPr anchor="ctr" anchorCtr="0"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/>
              <a:t>Contratto di servizio 2023 -2033</a:t>
            </a:r>
          </a:p>
        </p:txBody>
      </p:sp>
      <p:sp>
        <p:nvSpPr>
          <p:cNvPr id="8" name="Segnaposto testo 2"/>
          <p:cNvSpPr txBox="1">
            <a:spLocks/>
          </p:cNvSpPr>
          <p:nvPr/>
        </p:nvSpPr>
        <p:spPr>
          <a:xfrm>
            <a:off x="3411794" y="1598031"/>
            <a:ext cx="7917857" cy="634771"/>
          </a:xfrm>
          <a:prstGeom prst="rect">
            <a:avLst/>
          </a:prstGeom>
        </p:spPr>
        <p:txBody>
          <a:bodyPr anchor="ctr" anchorCtr="0"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Indicatori e livelli minimi di trasparenza</a:t>
            </a:r>
          </a:p>
        </p:txBody>
      </p:sp>
      <p:sp>
        <p:nvSpPr>
          <p:cNvPr id="9" name="Segnaposto testo 3"/>
          <p:cNvSpPr txBox="1">
            <a:spLocks/>
          </p:cNvSpPr>
          <p:nvPr/>
        </p:nvSpPr>
        <p:spPr>
          <a:xfrm>
            <a:off x="6843251" y="2197279"/>
            <a:ext cx="4478904" cy="32246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sz="2800" dirty="0">
                <a:solidFill>
                  <a:schemeClr val="bg1"/>
                </a:solidFill>
              </a:rPr>
              <a:t>Abruzzo - Anno 2024</a:t>
            </a:r>
          </a:p>
        </p:txBody>
      </p:sp>
    </p:spTree>
    <p:extLst>
      <p:ext uri="{BB962C8B-B14F-4D97-AF65-F5344CB8AC3E}">
        <p14:creationId xmlns:p14="http://schemas.microsoft.com/office/powerpoint/2010/main" val="219407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1971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552172"/>
              </p:ext>
            </p:extLst>
          </p:nvPr>
        </p:nvGraphicFramePr>
        <p:xfrm>
          <a:off x="1202432" y="1290114"/>
          <a:ext cx="7836341" cy="4296343"/>
        </p:xfrm>
        <a:graphic>
          <a:graphicData uri="http://schemas.openxmlformats.org/drawingml/2006/table">
            <a:tbl>
              <a:tblPr/>
              <a:tblGrid>
                <a:gridCol w="406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621">
                  <a:extLst>
                    <a:ext uri="{9D8B030D-6E8A-4147-A177-3AD203B41FA5}">
                      <a16:colId xmlns:a16="http://schemas.microsoft.com/office/drawing/2014/main" val="4186601015"/>
                    </a:ext>
                  </a:extLst>
                </a:gridCol>
                <a:gridCol w="750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93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PUNTUALITA’ E REGOLARITA’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PUNTUALITA'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933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FR1 servizio relativo a domanda di trasporto rilevante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92,4%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92,77%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14.116,75 €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973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FR1 servizio relativo a domanda di trasporto non rilevante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94,3%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it-IT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94,13%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933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FR2  servizio relativo a domanda di trasporto rilevante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94,6%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it-IT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89,52%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933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FR2 servizio relativo a domanda di trasporto non rilevante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94,6%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it-IT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91,73%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REGOLARITA'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467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89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treni circolati su treni programmati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99,7%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99,82%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0 €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93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ACCESSIBILITA' COMMERCIALE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ACCESSIBILITA' COMMERCIALE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Dotazione adeguata canali di vendita delle stazioni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0 €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stazioni dotate di adeguati canali di vendita, rispetto al totale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3" marR="5093" marT="50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61%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61%</a:t>
                      </a:r>
                    </a:p>
                  </a:txBody>
                  <a:tcPr marL="5093" marR="5093" marT="5093" marB="0" anchor="ctr"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canali di vendita telematici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0 €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giorni con adeguata funzionalità (nessuna interruzione superiore a 12 ore)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biglietterie automatiche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99%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56,02 €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guasti risolti entro 72h dalla rilevazione/apertura del cartellino  (esclusi festivi; esclusi atti vandalici)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100%</a:t>
                      </a:r>
                    </a:p>
                  </a:txBody>
                  <a:tcPr marL="5093" marR="5093" marT="5093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validatrici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40%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6.893,94 €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guasti risolti entro 72h dalla rilevazione/apertura del cartellino  (esclusi festivi; esclusi atti vandalici)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32%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53%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972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1971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173384"/>
              </p:ext>
            </p:extLst>
          </p:nvPr>
        </p:nvGraphicFramePr>
        <p:xfrm>
          <a:off x="2129050" y="1514908"/>
          <a:ext cx="7822977" cy="3996008"/>
        </p:xfrm>
        <a:graphic>
          <a:graphicData uri="http://schemas.openxmlformats.org/drawingml/2006/table">
            <a:tbl>
              <a:tblPr/>
              <a:tblGrid>
                <a:gridCol w="4062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9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36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7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328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PULIZIA E COMFORT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8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PULIZIA 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81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A /PR1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98%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5.932,29 €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breve" o a bordo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B /PR2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"fine servizio/giornaliero" 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C /PR3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97%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lunga/ settimanale" 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D /PR4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manutenzione/semestrale" 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di pulizia classe A/PR1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0 €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breve" o a bordo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pulizia classe B /PR2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"fine servizio/giornaliero" 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pulizia classe C/PR3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lunga/ settimanale" 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pulizia classe D/PR4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manutenzione/semestrale" 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9038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1971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609770"/>
              </p:ext>
            </p:extLst>
          </p:nvPr>
        </p:nvGraphicFramePr>
        <p:xfrm>
          <a:off x="2441270" y="1397471"/>
          <a:ext cx="6734273" cy="4510114"/>
        </p:xfrm>
        <a:graphic>
          <a:graphicData uri="http://schemas.openxmlformats.org/drawingml/2006/table">
            <a:tbl>
              <a:tblPr/>
              <a:tblGrid>
                <a:gridCol w="3497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4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9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173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PULIZIA E COMFORT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6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COMFORT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4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78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impianti climatizzazione flotta nuova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0 €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681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con impianto climatizzazione funzionante, sul totale carrozze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100% delle vetture del treno controllato sono funzionanti)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73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impianti climatizzazione flotta restante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90% delle vetture del treno controllato sono funzionanti)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4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con impianto climatizzazione funzionante, sul totale carrozze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66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toilette flotta nuova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le toilette presenti, o almeno la metà se presenti più toilette, risultano in servizio/accessibili)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0 €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2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accessibili/in servizio, su totale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presenti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90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toilette flotta restante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le toilette presenti, o almeno la metà se presenti più toilette, risultano in servizio/accessibili)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4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accessibili/in servizio, su totale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presenti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164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828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494859"/>
              </p:ext>
            </p:extLst>
          </p:nvPr>
        </p:nvGraphicFramePr>
        <p:xfrm>
          <a:off x="1339320" y="1006880"/>
          <a:ext cx="8445911" cy="5440764"/>
        </p:xfrm>
        <a:graphic>
          <a:graphicData uri="http://schemas.openxmlformats.org/drawingml/2006/table">
            <a:tbl>
              <a:tblPr/>
              <a:tblGrid>
                <a:gridCol w="4384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4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9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94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COMFORT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44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69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e fruibilità servizi PMR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</a:t>
                      </a: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Servizio reso se dotazione è presente, conforme e utilizzabile sui treni contrassegnati, salvo casi di vandalismo)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0 €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67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treni corse alle PMR, su totale treni segnalati in orario come accessibili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01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porte flotta nuova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almeno 80% delle porte sono funzionanti)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0 €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6729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effettuate con 100% porte d'accesso e intercomunicanti funzionanti,  su totale corse 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734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porte flotta restante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almeno 75% delle porte sono funzionanti)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239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effettuate con 100% porte d'accesso e intercomunicanti funzionanti,  su totale corse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servizi bici - linea FR1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98%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63,00 €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attrezzate per servizi bici,  su totale corse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servizi bici - linea FR2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62%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81%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attrezzate per servizi bici,  su totale corse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802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ALTRI INDICATORI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281">
                <a:tc>
                  <a:txBody>
                    <a:bodyPr/>
                    <a:lstStyle/>
                    <a:p>
                      <a:pPr algn="l" fontAlgn="ctr"/>
                      <a:endParaRPr lang="it-IT" sz="10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Consuntivo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Penali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37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064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Offerta dei posti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Numero di posti conforme a quello previsto dalla composizione minima indicata nel Programma di Esercizio. </a:t>
                      </a:r>
                    </a:p>
                  </a:txBody>
                  <a:tcPr marL="6095" marR="6095" marT="60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1.068 eventi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21.360,00 €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06472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Informazioni all’utenza prima del viaggio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Informazioni presenti e conformi (prestazione valutata in maniera puntuale sulla base di verifiche ispettive)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0 €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06472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Informazione all’utenza durante il viaggio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Informazioni presenti e conformi (prestazione valutata in maniera puntuale sulla base di verifiche ispettive)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0 €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769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3452210" y="197142"/>
            <a:ext cx="497014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Principali Indicatori Gestionali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201192"/>
              </p:ext>
            </p:extLst>
          </p:nvPr>
        </p:nvGraphicFramePr>
        <p:xfrm>
          <a:off x="2252133" y="1270000"/>
          <a:ext cx="7255934" cy="4081500"/>
        </p:xfrm>
        <a:graphic>
          <a:graphicData uri="http://schemas.openxmlformats.org/drawingml/2006/table">
            <a:tbl>
              <a:tblPr/>
              <a:tblGrid>
                <a:gridCol w="5169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07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INDICATORI GESTIONALI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30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Indicatori Gestionali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Anno 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9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Numero passeggeri trasportati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Carta dei Servizi alla sez. "</a:t>
                      </a:r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 Direzione Regionale Abruzzo: l'offerta"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07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Passeggeri * treni-km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174.459.538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5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Prezzo medio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3,38 €</a:t>
                      </a:r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16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ricavi da bigliettazione/ n. pax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9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Distribuzione parco rotabile per età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Carta dei Servizi alla sez. "</a:t>
                      </a:r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 Flotta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5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Coverage ratio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16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margine di copertura dei costi operativi con i ricavi da traffico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987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3216339" y="325931"/>
            <a:ext cx="34070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Indicatori Descrittivi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CB5053B-F18E-4DA7-9BB0-7594822303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711299"/>
              </p:ext>
            </p:extLst>
          </p:nvPr>
        </p:nvGraphicFramePr>
        <p:xfrm>
          <a:off x="1914338" y="1362025"/>
          <a:ext cx="6933063" cy="3536042"/>
        </p:xfrm>
        <a:graphic>
          <a:graphicData uri="http://schemas.openxmlformats.org/drawingml/2006/table">
            <a:tbl>
              <a:tblPr/>
              <a:tblGrid>
                <a:gridCol w="4288968">
                  <a:extLst>
                    <a:ext uri="{9D8B030D-6E8A-4147-A177-3AD203B41FA5}">
                      <a16:colId xmlns:a16="http://schemas.microsoft.com/office/drawing/2014/main" val="4193521228"/>
                    </a:ext>
                  </a:extLst>
                </a:gridCol>
                <a:gridCol w="2644095">
                  <a:extLst>
                    <a:ext uri="{9D8B030D-6E8A-4147-A177-3AD203B41FA5}">
                      <a16:colId xmlns:a16="http://schemas.microsoft.com/office/drawing/2014/main" val="929706564"/>
                    </a:ext>
                  </a:extLst>
                </a:gridCol>
              </a:tblGrid>
              <a:tr h="538602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INDICATORI DESCRITTIVI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388443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Dotazione di impianti di climatizzazione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597702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dotate di impianto, su totale carrozze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793300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Dotazione di impianti di toilette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554171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dotate di toilette, su </a:t>
                      </a:r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totale carrozze *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956174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Corse programmate accessibili a PMR - linea FR1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171047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programmate accessibili, su totale corse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924932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Corse programmate accessibili a PMR - linea FR2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320634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programmate accessibili, su totale corse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229340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B1D48890-F2EB-3DFB-A2CB-ACAE9A5EA3B5}"/>
              </a:ext>
            </a:extLst>
          </p:cNvPr>
          <p:cNvSpPr txBox="1"/>
          <p:nvPr/>
        </p:nvSpPr>
        <p:spPr>
          <a:xfrm>
            <a:off x="1914338" y="5317724"/>
            <a:ext cx="69330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i="1" dirty="0"/>
              <a:t>* Per i complessi a composizione bloccata la dotazione toilette è stata definita per essere adeguata alla tipologia di servizio ferroviario regionale per il quale il rotabile è impiegato  </a:t>
            </a:r>
          </a:p>
        </p:txBody>
      </p:sp>
    </p:spTree>
    <p:extLst>
      <p:ext uri="{BB962C8B-B14F-4D97-AF65-F5344CB8AC3E}">
        <p14:creationId xmlns:p14="http://schemas.microsoft.com/office/powerpoint/2010/main" val="2040995352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 1 - Proiezione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Master Presentazione FSI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827c00-58aa-44bd-9af0-89ecdea607f0">
      <Terms xmlns="http://schemas.microsoft.com/office/infopath/2007/PartnerControls"/>
    </lcf76f155ced4ddcb4097134ff3c332f>
    <TaxCatchAll xmlns="7a9bf7f3-6c1f-486e-99a9-766092f6f436" xsi:nil="true"/>
    <Annotazione xmlns="69827c00-58aa-44bd-9af0-89ecdea607f0" xsi:nil="true"/>
    <Annotazione2 xmlns="69827c00-58aa-44bd-9af0-89ecdea607f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7C146C4FC37F0469469B960C4955A39" ma:contentTypeVersion="20" ma:contentTypeDescription="Creare un nuovo documento." ma:contentTypeScope="" ma:versionID="a1c05197548b9e2443a20d39121a9017">
  <xsd:schema xmlns:xsd="http://www.w3.org/2001/XMLSchema" xmlns:xs="http://www.w3.org/2001/XMLSchema" xmlns:p="http://schemas.microsoft.com/office/2006/metadata/properties" xmlns:ns2="69827c00-58aa-44bd-9af0-89ecdea607f0" xmlns:ns3="7a9bf7f3-6c1f-486e-99a9-766092f6f436" targetNamespace="http://schemas.microsoft.com/office/2006/metadata/properties" ma:root="true" ma:fieldsID="91c26deb66eb1e3bd78d03bf844982dc" ns2:_="" ns3:_="">
    <xsd:import namespace="69827c00-58aa-44bd-9af0-89ecdea607f0"/>
    <xsd:import namespace="7a9bf7f3-6c1f-486e-99a9-766092f6f4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Annotazione" minOccurs="0"/>
                <xsd:element ref="ns2:Annotazion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827c00-58aa-44bd-9af0-89ecdea607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2f0c148f-5ca2-4a38-b716-16d776545e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nnotazione" ma:index="26" nillable="true" ma:displayName="Annotazione" ma:format="Dropdown" ma:internalName="Annotazione">
      <xsd:simpleType>
        <xsd:restriction base="dms:Text">
          <xsd:maxLength value="255"/>
        </xsd:restriction>
      </xsd:simpleType>
    </xsd:element>
    <xsd:element name="Annotazione2" ma:index="27" nillable="true" ma:displayName="Annotazione2" ma:description="Prova" ma:format="Dropdown" ma:internalName="Annotazione2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9bf7f3-6c1f-486e-99a9-766092f6f4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5263b9-b322-44e9-a4ab-6e9425dbce94}" ma:internalName="TaxCatchAll" ma:showField="CatchAllData" ma:web="7a9bf7f3-6c1f-486e-99a9-766092f6f4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D7BA39-ABD2-40F0-9B16-33366B4F78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2FB59D-5F2F-4C01-A886-EE710A476563}">
  <ds:schemaRefs>
    <ds:schemaRef ds:uri="http://schemas.microsoft.com/office/2006/metadata/properties"/>
    <ds:schemaRef ds:uri="http://schemas.microsoft.com/office/infopath/2007/PartnerControls"/>
    <ds:schemaRef ds:uri="69827c00-58aa-44bd-9af0-89ecdea607f0"/>
    <ds:schemaRef ds:uri="7a9bf7f3-6c1f-486e-99a9-766092f6f436"/>
  </ds:schemaRefs>
</ds:datastoreItem>
</file>

<file path=customXml/itemProps3.xml><?xml version="1.0" encoding="utf-8"?>
<ds:datastoreItem xmlns:ds="http://schemas.openxmlformats.org/officeDocument/2006/customXml" ds:itemID="{81293B40-2181-4441-8ABE-30C1D4E23E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827c00-58aa-44bd-9af0-89ecdea607f0"/>
    <ds:schemaRef ds:uri="7a9bf7f3-6c1f-486e-99a9-766092f6f4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1252</Words>
  <Application>Microsoft Office PowerPoint</Application>
  <PresentationFormat>Widescreen</PresentationFormat>
  <Paragraphs>247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1_Cover 1 - Proiezione</vt:lpstr>
      <vt:lpstr>2_Master Presentazione FSI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Divisione Passeggeri Regionale Indicatori e livelli minimi di trasparenza</dc:title>
  <dc:creator>BORRI NOVELLA</dc:creator>
  <cp:lastModifiedBy>ARTIBANI ELENA</cp:lastModifiedBy>
  <cp:revision>57</cp:revision>
  <dcterms:created xsi:type="dcterms:W3CDTF">2019-03-21T11:11:14Z</dcterms:created>
  <dcterms:modified xsi:type="dcterms:W3CDTF">2025-10-30T15:27:50Z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44a90e-04f7-4d21-b494-cfe49b26ce55_Enabled">
    <vt:lpwstr>true</vt:lpwstr>
  </property>
  <property fmtid="{D5CDD505-2E9C-101B-9397-08002B2CF9AE}" pid="3" name="MSIP_Label_8a44a90e-04f7-4d21-b494-cfe49b26ce55_SetDate">
    <vt:lpwstr>2023-01-05T10:51:57Z</vt:lpwstr>
  </property>
  <property fmtid="{D5CDD505-2E9C-101B-9397-08002B2CF9AE}" pid="4" name="MSIP_Label_8a44a90e-04f7-4d21-b494-cfe49b26ce55_Method">
    <vt:lpwstr>Privileged</vt:lpwstr>
  </property>
  <property fmtid="{D5CDD505-2E9C-101B-9397-08002B2CF9AE}" pid="5" name="MSIP_Label_8a44a90e-04f7-4d21-b494-cfe49b26ce55_Name">
    <vt:lpwstr>Internal use without footer</vt:lpwstr>
  </property>
  <property fmtid="{D5CDD505-2E9C-101B-9397-08002B2CF9AE}" pid="6" name="MSIP_Label_8a44a90e-04f7-4d21-b494-cfe49b26ce55_SiteId">
    <vt:lpwstr>4c8a6547-459a-4b75-a3dc-f66efe3e9c4e</vt:lpwstr>
  </property>
  <property fmtid="{D5CDD505-2E9C-101B-9397-08002B2CF9AE}" pid="7" name="MSIP_Label_8a44a90e-04f7-4d21-b494-cfe49b26ce55_ActionId">
    <vt:lpwstr>0030ca4b-ea28-4d6c-b417-a6d6a839cfa2</vt:lpwstr>
  </property>
  <property fmtid="{D5CDD505-2E9C-101B-9397-08002B2CF9AE}" pid="8" name="MSIP_Label_8a44a90e-04f7-4d21-b494-cfe49b26ce55_ContentBits">
    <vt:lpwstr>0</vt:lpwstr>
  </property>
  <property fmtid="{D5CDD505-2E9C-101B-9397-08002B2CF9AE}" pid="9" name="ContentTypeId">
    <vt:lpwstr>0x010100A7C146C4FC37F0469469B960C4955A39</vt:lpwstr>
  </property>
  <property fmtid="{D5CDD505-2E9C-101B-9397-08002B2CF9AE}" pid="10" name="MediaServiceImageTags">
    <vt:lpwstr/>
  </property>
</Properties>
</file>