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4" r:id="rId5"/>
  </p:sldMasterIdLst>
  <p:sldIdLst>
    <p:sldId id="286" r:id="rId6"/>
    <p:sldId id="258" r:id="rId7"/>
    <p:sldId id="259" r:id="rId8"/>
    <p:sldId id="264" r:id="rId9"/>
    <p:sldId id="261" r:id="rId10"/>
    <p:sldId id="260" r:id="rId11"/>
    <p:sldId id="26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 CAMILLO VITTORIA" userId="c7e4d502-e3cf-4ae6-9f54-d82189bde04e" providerId="ADAL" clId="{2FCD0168-9431-445B-834F-EA578439CCCF}"/>
    <pc:docChg chg="modSld">
      <pc:chgData name="DI CAMILLO VITTORIA" userId="c7e4d502-e3cf-4ae6-9f54-d82189bde04e" providerId="ADAL" clId="{2FCD0168-9431-445B-834F-EA578439CCCF}" dt="2025-03-18T10:15:26.683" v="7" actId="20577"/>
      <pc:docMkLst>
        <pc:docMk/>
      </pc:docMkLst>
      <pc:sldChg chg="modSp mod">
        <pc:chgData name="DI CAMILLO VITTORIA" userId="c7e4d502-e3cf-4ae6-9f54-d82189bde04e" providerId="ADAL" clId="{2FCD0168-9431-445B-834F-EA578439CCCF}" dt="2025-03-18T09:50:43.559" v="3" actId="1076"/>
        <pc:sldMkLst>
          <pc:docMk/>
          <pc:sldMk cId="3367972935" sldId="258"/>
        </pc:sldMkLst>
        <pc:spChg chg="mod">
          <ac:chgData name="DI CAMILLO VITTORIA" userId="c7e4d502-e3cf-4ae6-9f54-d82189bde04e" providerId="ADAL" clId="{2FCD0168-9431-445B-834F-EA578439CCCF}" dt="2025-03-18T09:50:43.559" v="3" actId="1076"/>
          <ac:spMkLst>
            <pc:docMk/>
            <pc:sldMk cId="3367972935" sldId="258"/>
            <ac:spMk id="3" creationId="{960C8C08-3EC4-1136-4193-C93D03E4C6C6}"/>
          </ac:spMkLst>
        </pc:spChg>
      </pc:sldChg>
      <pc:sldChg chg="modSp mod">
        <pc:chgData name="DI CAMILLO VITTORIA" userId="c7e4d502-e3cf-4ae6-9f54-d82189bde04e" providerId="ADAL" clId="{2FCD0168-9431-445B-834F-EA578439CCCF}" dt="2025-03-18T09:58:59.527" v="4" actId="1076"/>
        <pc:sldMkLst>
          <pc:docMk/>
          <pc:sldMk cId="1219038986" sldId="259"/>
        </pc:sldMkLst>
        <pc:spChg chg="mod">
          <ac:chgData name="DI CAMILLO VITTORIA" userId="c7e4d502-e3cf-4ae6-9f54-d82189bde04e" providerId="ADAL" clId="{2FCD0168-9431-445B-834F-EA578439CCCF}" dt="2025-03-18T09:58:59.527" v="4" actId="1076"/>
          <ac:spMkLst>
            <pc:docMk/>
            <pc:sldMk cId="1219038986" sldId="259"/>
            <ac:spMk id="3" creationId="{5A670438-FE28-84EB-84C6-FEE0C2DFC722}"/>
          </ac:spMkLst>
        </pc:spChg>
      </pc:sldChg>
      <pc:sldChg chg="modSp mod">
        <pc:chgData name="DI CAMILLO VITTORIA" userId="c7e4d502-e3cf-4ae6-9f54-d82189bde04e" providerId="ADAL" clId="{2FCD0168-9431-445B-834F-EA578439CCCF}" dt="2025-03-18T09:59:06.774" v="5" actId="1076"/>
        <pc:sldMkLst>
          <pc:docMk/>
          <pc:sldMk cId="3924769207" sldId="261"/>
        </pc:sldMkLst>
        <pc:spChg chg="mod">
          <ac:chgData name="DI CAMILLO VITTORIA" userId="c7e4d502-e3cf-4ae6-9f54-d82189bde04e" providerId="ADAL" clId="{2FCD0168-9431-445B-834F-EA578439CCCF}" dt="2025-03-18T09:59:06.774" v="5" actId="1076"/>
          <ac:spMkLst>
            <pc:docMk/>
            <pc:sldMk cId="3924769207" sldId="261"/>
            <ac:spMk id="3" creationId="{CEE0CD77-43E5-862B-9ADB-90111E140B47}"/>
          </ac:spMkLst>
        </pc:spChg>
      </pc:sldChg>
      <pc:sldChg chg="modSp mod">
        <pc:chgData name="DI CAMILLO VITTORIA" userId="c7e4d502-e3cf-4ae6-9f54-d82189bde04e" providerId="ADAL" clId="{2FCD0168-9431-445B-834F-EA578439CCCF}" dt="2025-03-18T09:50:39.275" v="2" actId="1076"/>
        <pc:sldMkLst>
          <pc:docMk/>
          <pc:sldMk cId="1326164926" sldId="264"/>
        </pc:sldMkLst>
        <pc:spChg chg="mod">
          <ac:chgData name="DI CAMILLO VITTORIA" userId="c7e4d502-e3cf-4ae6-9f54-d82189bde04e" providerId="ADAL" clId="{2FCD0168-9431-445B-834F-EA578439CCCF}" dt="2025-03-18T09:50:39.275" v="2" actId="1076"/>
          <ac:spMkLst>
            <pc:docMk/>
            <pc:sldMk cId="1326164926" sldId="264"/>
            <ac:spMk id="3" creationId="{8BDDBC68-AAA4-C3EB-22DB-11E443719E0D}"/>
          </ac:spMkLst>
        </pc:spChg>
      </pc:sldChg>
      <pc:sldChg chg="modSp mod">
        <pc:chgData name="DI CAMILLO VITTORIA" userId="c7e4d502-e3cf-4ae6-9f54-d82189bde04e" providerId="ADAL" clId="{2FCD0168-9431-445B-834F-EA578439CCCF}" dt="2025-03-18T10:15:26.683" v="7" actId="20577"/>
        <pc:sldMkLst>
          <pc:docMk/>
          <pc:sldMk cId="2040995352" sldId="265"/>
        </pc:sldMkLst>
        <pc:graphicFrameChg chg="modGraphic">
          <ac:chgData name="DI CAMILLO VITTORIA" userId="c7e4d502-e3cf-4ae6-9f54-d82189bde04e" providerId="ADAL" clId="{2FCD0168-9431-445B-834F-EA578439CCCF}" dt="2025-03-18T10:15:26.683" v="7" actId="20577"/>
          <ac:graphicFrameMkLst>
            <pc:docMk/>
            <pc:sldMk cId="2040995352" sldId="265"/>
            <ac:graphicFrameMk id="4" creationId="{6CB5053B-F18E-4DA7-9BB0-7594822303A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407988" y="5340914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8" name="Immagin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084000"/>
            <a:ext cx="168662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8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5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808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693709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38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250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39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91222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366722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t-IT" dirty="0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it-IT" dirty="0">
                <a:solidFill>
                  <a:srgbClr val="000000"/>
                </a:solidFill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27683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rgbClr val="FFFFFF"/>
                </a:solidFill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t-IT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700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0" dirty="0">
              <a:solidFill>
                <a:srgbClr val="FFFFFF"/>
              </a:solidFill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DC002E"/>
                </a:solidFill>
              </a:rPr>
              <a:pPr defTabSz="1219170"/>
              <a:t>‹N›</a:t>
            </a:fld>
            <a:endParaRPr lang="it-IT" dirty="0">
              <a:solidFill>
                <a:srgbClr val="DC002E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FFFFFF"/>
                </a:solidFill>
              </a:rPr>
              <a:t>Formato data GG/MM/AAAA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algn="r" defTabSz="1219170"/>
            <a:r>
              <a:rPr lang="en-GB" dirty="0" err="1">
                <a:solidFill>
                  <a:srgbClr val="FFFFFF"/>
                </a:solidFill>
              </a:rPr>
              <a:t>Titolo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presentazione</a:t>
            </a:r>
            <a:r>
              <a:rPr lang="en-GB" dirty="0">
                <a:solidFill>
                  <a:srgbClr val="FFFFFF"/>
                </a:solidFill>
              </a:rPr>
              <a:t>   I   Nome </a:t>
            </a:r>
            <a:r>
              <a:rPr lang="en-GB" dirty="0" err="1">
                <a:solidFill>
                  <a:srgbClr val="FFFFFF"/>
                </a:solidFill>
              </a:rPr>
              <a:t>relatore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7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383318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703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58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0424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20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4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151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158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solidFill>
                  <a:srgbClr val="000000"/>
                </a:solidFill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fld id="{B9D7DBFB-DCE9-42BC-A361-A0671D12ADFC}" type="slidenum">
              <a:rPr lang="it-IT">
                <a:solidFill>
                  <a:srgbClr val="FFFFFF"/>
                </a:solidFill>
              </a:rPr>
              <a:pPr defTabSz="1219170"/>
              <a:t>‹N›</a:t>
            </a:fld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defTabSz="1219170"/>
            <a:r>
              <a:rPr>
                <a:solidFill>
                  <a:srgbClr val="DC002E"/>
                </a:solidFill>
              </a:rPr>
              <a:t>Formato data GG/MM/AAAA</a:t>
            </a:r>
            <a:endParaRPr lang="en-GB" dirty="0">
              <a:solidFill>
                <a:srgbClr val="DC002E"/>
              </a:solidFill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algn="r" defTabSz="1219170"/>
            <a:r>
              <a:rPr lang="en-GB">
                <a:solidFill>
                  <a:srgbClr val="717073"/>
                </a:solidFill>
              </a:rPr>
              <a:t>Titolo presentazione   </a:t>
            </a:r>
            <a:r>
              <a:rPr lang="en-GB">
                <a:solidFill>
                  <a:srgbClr val="DC002E"/>
                </a:solidFill>
              </a:rPr>
              <a:t>I</a:t>
            </a:r>
            <a:r>
              <a:rPr lang="en-GB">
                <a:solidFill>
                  <a:srgbClr val="717073"/>
                </a:solidFill>
              </a:rPr>
              <a:t>   Nome relatore</a:t>
            </a:r>
            <a:endParaRPr lang="en-GB" dirty="0">
              <a:solidFill>
                <a:srgbClr val="717073"/>
              </a:solidFill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2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immagine 4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80" r="6880"/>
          <a:stretch/>
        </p:blipFill>
        <p:spPr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50036"/>
            <a:ext cx="11701670" cy="1912728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1691148" y="793285"/>
            <a:ext cx="9631007" cy="797251"/>
          </a:xfrm>
          <a:prstGeom prst="rect">
            <a:avLst/>
          </a:prstGeom>
        </p:spPr>
        <p:txBody>
          <a:bodyPr anchor="ctr" anchorCtr="0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Contratto di servizio 2023 -2033</a:t>
            </a:r>
          </a:p>
        </p:txBody>
      </p:sp>
      <p:sp>
        <p:nvSpPr>
          <p:cNvPr id="8" name="Segnaposto testo 2"/>
          <p:cNvSpPr txBox="1">
            <a:spLocks/>
          </p:cNvSpPr>
          <p:nvPr/>
        </p:nvSpPr>
        <p:spPr>
          <a:xfrm>
            <a:off x="3411794" y="1598031"/>
            <a:ext cx="7917857" cy="634771"/>
          </a:xfrm>
          <a:prstGeom prst="rect">
            <a:avLst/>
          </a:prstGeom>
        </p:spPr>
        <p:txBody>
          <a:bodyPr anchor="ctr" anchorCtr="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Indicatori e livelli minimi di trasparenza</a:t>
            </a:r>
          </a:p>
        </p:txBody>
      </p:sp>
      <p:sp>
        <p:nvSpPr>
          <p:cNvPr id="9" name="Segnaposto testo 3"/>
          <p:cNvSpPr txBox="1">
            <a:spLocks/>
          </p:cNvSpPr>
          <p:nvPr/>
        </p:nvSpPr>
        <p:spPr>
          <a:xfrm>
            <a:off x="6843251" y="2197279"/>
            <a:ext cx="4478904" cy="32246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2800" dirty="0">
                <a:solidFill>
                  <a:schemeClr val="bg1"/>
                </a:solidFill>
              </a:rPr>
              <a:t>Abruzzo - Anno 2024</a:t>
            </a:r>
          </a:p>
        </p:txBody>
      </p:sp>
    </p:spTree>
    <p:extLst>
      <p:ext uri="{BB962C8B-B14F-4D97-AF65-F5344CB8AC3E}">
        <p14:creationId xmlns:p14="http://schemas.microsoft.com/office/powerpoint/2010/main" val="219407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574962"/>
              </p:ext>
            </p:extLst>
          </p:nvPr>
        </p:nvGraphicFramePr>
        <p:xfrm>
          <a:off x="1202432" y="1290114"/>
          <a:ext cx="7836341" cy="4629201"/>
        </p:xfrm>
        <a:graphic>
          <a:graphicData uri="http://schemas.openxmlformats.org/drawingml/2006/table">
            <a:tbl>
              <a:tblPr/>
              <a:tblGrid>
                <a:gridCol w="406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621">
                  <a:extLst>
                    <a:ext uri="{9D8B030D-6E8A-4147-A177-3AD203B41FA5}">
                      <a16:colId xmlns:a16="http://schemas.microsoft.com/office/drawing/2014/main" val="4186601015"/>
                    </a:ext>
                  </a:extLst>
                </a:gridCol>
                <a:gridCol w="750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PUNTUALITA’ E REGOLARITA’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PUNTUALITA'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92,4%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97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FR1 servizio relativo a domanda di trasporto non rilevante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 servizio relativo a domanda di trasporto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94,6%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933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Linee FR2 servizio relativo a domanda di trasporto non rilevante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94,6%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REGOLARITA'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Penali*  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46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circolati su treni programmati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99,7%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93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ACCESSIBILITA' COMMERCIALE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adeguata canali di vendita delle stazioni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stazioni dotate di adeguati canali di vendita, rispetto al totale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3" marR="5093" marT="50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61%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61%</a:t>
                      </a:r>
                    </a:p>
                  </a:txBody>
                  <a:tcPr marL="5093" marR="5093" marT="5093" marB="0" anchor="ctr"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canali di vendita telematici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giorni con adeguata funzionalità (nessuna interruzione superiore a 12 ore)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093" marR="5093" marT="509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biglietterie automatiche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99%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94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validatrici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A: 40%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94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guasti risolti entro 72h dalla rilevazione/apertura del cartellino  (esclusi festivi; esclusi atti vandalici)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B: 32%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940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100%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stazione tipo C: 53%</a:t>
                      </a:r>
                    </a:p>
                  </a:txBody>
                  <a:tcPr marL="5093" marR="5093" marT="50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960C8C08-3EC4-1136-4193-C93D03E4C6C6}"/>
              </a:ext>
            </a:extLst>
          </p:cNvPr>
          <p:cNvSpPr txBox="1"/>
          <p:nvPr/>
        </p:nvSpPr>
        <p:spPr>
          <a:xfrm>
            <a:off x="9198023" y="4903652"/>
            <a:ext cx="24184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* I valori relativi ai consuntivi mancanti e alle penali saranno comunicati a valle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336797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411677"/>
              </p:ext>
            </p:extLst>
          </p:nvPr>
        </p:nvGraphicFramePr>
        <p:xfrm>
          <a:off x="2129050" y="1514908"/>
          <a:ext cx="7822977" cy="3996008"/>
        </p:xfrm>
        <a:graphic>
          <a:graphicData uri="http://schemas.openxmlformats.org/drawingml/2006/table">
            <a:tbl>
              <a:tblPr/>
              <a:tblGrid>
                <a:gridCol w="4062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8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28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8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PULIZIA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 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81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A 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98%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C 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97%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Esecuzione interventi pulizia classe D 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effettuati, sul totale programmati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di pulizia classe A/PR1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98%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breve" o a bordo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B /PR2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99%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"fine servizio/giornaliero"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C/PR3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lunga/ settimanale"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Conformità interventi pulizia classe D/PR4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8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interventi pulizia "sosta manutenzione/semestrale"  conformi, sul totale effettuati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5A670438-FE28-84EB-84C6-FEE0C2DFC722}"/>
              </a:ext>
            </a:extLst>
          </p:cNvPr>
          <p:cNvSpPr txBox="1"/>
          <p:nvPr/>
        </p:nvSpPr>
        <p:spPr>
          <a:xfrm>
            <a:off x="10062950" y="4310587"/>
            <a:ext cx="1544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* I valori relativi alle penali saranno comunicati a valle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1219038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1971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876705"/>
              </p:ext>
            </p:extLst>
          </p:nvPr>
        </p:nvGraphicFramePr>
        <p:xfrm>
          <a:off x="2441270" y="1397471"/>
          <a:ext cx="6734273" cy="4510114"/>
        </p:xfrm>
        <a:graphic>
          <a:graphicData uri="http://schemas.openxmlformats.org/drawingml/2006/table">
            <a:tbl>
              <a:tblPr/>
              <a:tblGrid>
                <a:gridCol w="3497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9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173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PULIZIA E 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7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6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100%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7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Funzionamento impianti climatizzazione flotta restante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90% delle vetture del treno controllato sono funzionanti)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49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con impianto climatizzazione funzionante, sul totale carrozze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66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flotta nuova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2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accessibili/in servizio, su totale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90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toilette flotta restante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le toilette presenti, o almeno la metà se presenti più toilette, risultano in servizio/accessibili)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4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accessibili/in servizio, su totale </a:t>
                      </a:r>
                      <a:r>
                        <a:rPr lang="it-IT" sz="9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toilettes</a:t>
                      </a:r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presenti</a:t>
                      </a:r>
                    </a:p>
                  </a:txBody>
                  <a:tcPr marL="5112" marR="5112" marT="51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8BDDBC68-AAA4-C3EB-22DB-11E443719E0D}"/>
              </a:ext>
            </a:extLst>
          </p:cNvPr>
          <p:cNvSpPr txBox="1"/>
          <p:nvPr/>
        </p:nvSpPr>
        <p:spPr>
          <a:xfrm>
            <a:off x="9541164" y="4891922"/>
            <a:ext cx="17538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* I valori relativi alle penali saranno comunicati a valle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132616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1922522" y="82842"/>
            <a:ext cx="8029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Consuntivi annuali relativi agli indicatori e penali </a:t>
            </a:r>
          </a:p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suddivise per indicatore di qualità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275567"/>
              </p:ext>
            </p:extLst>
          </p:nvPr>
        </p:nvGraphicFramePr>
        <p:xfrm>
          <a:off x="1339320" y="1006880"/>
          <a:ext cx="8445911" cy="5440764"/>
        </p:xfrm>
        <a:graphic>
          <a:graphicData uri="http://schemas.openxmlformats.org/drawingml/2006/table">
            <a:tbl>
              <a:tblPr/>
              <a:tblGrid>
                <a:gridCol w="4384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4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COMFORT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Penali  *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44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e fruibilità servizi PMR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</a:t>
                      </a: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Servizio reso se dotazione è presente, conforme e utilizzabile sui treni contrassegnati, salvo casi di vandalismo)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treni corse alle PMR, su totale treni segnalati in orario come accessibili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015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flotta nuova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80%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6729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 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3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Accessibilità e funzionamento porte flotta restante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</a:p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  <a:p>
                      <a:pPr algn="ctr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(prestazione valutata in maniera puntuale sulla base di verifiche ispettive. Servizio reso se almeno 75% delle porte sono funzionanti)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23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effettuate con 100% porte d'accesso e intercomunicanti funzionanti,  su totale corse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FR1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98%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Disponibilità servizi bici - linea FR2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62%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94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attrezzate per servizi bici,  su totale corse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02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ALTRI INDICATORI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281">
                <a:tc>
                  <a:txBody>
                    <a:bodyPr/>
                    <a:lstStyle/>
                    <a:p>
                      <a:pPr algn="l" fontAlgn="ctr"/>
                      <a:endParaRPr lang="it-IT" sz="1000" b="1" i="0" u="none" strike="noStrike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Obiettivo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Consuntivo 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Penali *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37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Offerta dei posti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di posti conforme a quello previsto dalla composizione minima indicata nel Programma di Esercizio. </a:t>
                      </a:r>
                    </a:p>
                  </a:txBody>
                  <a:tcPr marL="6095" marR="6095" marT="60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1.068 eventi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all’utenza prima del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6472"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Informazione all’utenza durante il viaggio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Informazioni presenti e conformi (prestazione valutata in maniera puntuale sulla base di verifiche ispettive)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n.d.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 marL="6095" marR="6095" marT="60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CEE0CD77-43E5-862B-9ADB-90111E140B47}"/>
              </a:ext>
            </a:extLst>
          </p:cNvPr>
          <p:cNvSpPr txBox="1"/>
          <p:nvPr/>
        </p:nvSpPr>
        <p:spPr>
          <a:xfrm>
            <a:off x="9952028" y="5339678"/>
            <a:ext cx="1544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* I valori relativi alle penali saranno comunicati a valle della condivisione degli stessi con la Regione</a:t>
            </a:r>
          </a:p>
        </p:txBody>
      </p:sp>
    </p:spTree>
    <p:extLst>
      <p:ext uri="{BB962C8B-B14F-4D97-AF65-F5344CB8AC3E}">
        <p14:creationId xmlns:p14="http://schemas.microsoft.com/office/powerpoint/2010/main" val="3924769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3452210" y="197142"/>
            <a:ext cx="497014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Principali Indicatori Gestionali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541831"/>
              </p:ext>
            </p:extLst>
          </p:nvPr>
        </p:nvGraphicFramePr>
        <p:xfrm>
          <a:off x="2252133" y="1270000"/>
          <a:ext cx="7255934" cy="4241799"/>
        </p:xfrm>
        <a:graphic>
          <a:graphicData uri="http://schemas.openxmlformats.org/drawingml/2006/table">
            <a:tbl>
              <a:tblPr/>
              <a:tblGrid>
                <a:gridCol w="5169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0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Indicatori Gestionali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Anno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2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Numero passeggeri trasportati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 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Direzione Regionale Abruzzo: l'offerta"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7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Passeggeri * treni-km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174.459.538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Prezzo medio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ricavi da bigliettazione/ n. pax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Distribuzione parco rotabile per età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Carta dei Servizi alla sez. "</a:t>
                      </a:r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 Flotta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5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Coverage ratio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n.d.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16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margine di copertura dei costi operativi con i ricavi da traffico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98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tangolo 32"/>
          <p:cNvSpPr/>
          <p:nvPr/>
        </p:nvSpPr>
        <p:spPr>
          <a:xfrm>
            <a:off x="3216339" y="325931"/>
            <a:ext cx="34070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43056"/>
            <a:r>
              <a:rPr lang="it-IT" sz="3000" b="1" dirty="0">
                <a:solidFill>
                  <a:srgbClr val="DC002E"/>
                </a:solidFill>
              </a:rPr>
              <a:t>Indicatori Descrittivi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CB5053B-F18E-4DA7-9BB0-759482230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11299"/>
              </p:ext>
            </p:extLst>
          </p:nvPr>
        </p:nvGraphicFramePr>
        <p:xfrm>
          <a:off x="1914338" y="1362025"/>
          <a:ext cx="6933063" cy="3536042"/>
        </p:xfrm>
        <a:graphic>
          <a:graphicData uri="http://schemas.openxmlformats.org/drawingml/2006/table">
            <a:tbl>
              <a:tblPr/>
              <a:tblGrid>
                <a:gridCol w="4288968">
                  <a:extLst>
                    <a:ext uri="{9D8B030D-6E8A-4147-A177-3AD203B41FA5}">
                      <a16:colId xmlns:a16="http://schemas.microsoft.com/office/drawing/2014/main" val="4193521228"/>
                    </a:ext>
                  </a:extLst>
                </a:gridCol>
                <a:gridCol w="2644095">
                  <a:extLst>
                    <a:ext uri="{9D8B030D-6E8A-4147-A177-3AD203B41FA5}">
                      <a16:colId xmlns:a16="http://schemas.microsoft.com/office/drawing/2014/main" val="929706564"/>
                    </a:ext>
                  </a:extLst>
                </a:gridCol>
              </a:tblGrid>
              <a:tr h="538602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INDICATORI DESCRITTIVI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388443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climatizzazione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59770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impianto, su totale carrozze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793300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Dotazione di impianti di toilette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554171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carrozze dotate di toilette, su </a:t>
                      </a:r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totale carrozze *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95617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171047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924932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Corse programmate accessibili a PMR - linea FR2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20634"/>
                  </a:ext>
                </a:extLst>
              </a:tr>
              <a:tr h="3746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% corse programmate accessibili, su totale corse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229340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B1D48890-F2EB-3DFB-A2CB-ACAE9A5EA3B5}"/>
              </a:ext>
            </a:extLst>
          </p:cNvPr>
          <p:cNvSpPr txBox="1"/>
          <p:nvPr/>
        </p:nvSpPr>
        <p:spPr>
          <a:xfrm>
            <a:off x="1914338" y="5317724"/>
            <a:ext cx="69330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i="1" dirty="0"/>
              <a:t>* Per i complessi a composizione bloccata la dotazione toilette è stata definita per essere adeguata alla tipologia di servizio ferroviario regionale per il quale il rotabile è impiegato  </a:t>
            </a:r>
          </a:p>
        </p:txBody>
      </p:sp>
    </p:spTree>
    <p:extLst>
      <p:ext uri="{BB962C8B-B14F-4D97-AF65-F5344CB8AC3E}">
        <p14:creationId xmlns:p14="http://schemas.microsoft.com/office/powerpoint/2010/main" val="2040995352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827c00-58aa-44bd-9af0-89ecdea607f0">
      <Terms xmlns="http://schemas.microsoft.com/office/infopath/2007/PartnerControls"/>
    </lcf76f155ced4ddcb4097134ff3c332f>
    <TaxCatchAll xmlns="7a9bf7f3-6c1f-486e-99a9-766092f6f436" xsi:nil="true"/>
    <Annotazione xmlns="69827c00-58aa-44bd-9af0-89ecdea607f0" xsi:nil="true"/>
    <Annotazione2 xmlns="69827c00-58aa-44bd-9af0-89ecdea607f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7C146C4FC37F0469469B960C4955A39" ma:contentTypeVersion="20" ma:contentTypeDescription="Creare un nuovo documento." ma:contentTypeScope="" ma:versionID="a1c05197548b9e2443a20d39121a9017">
  <xsd:schema xmlns:xsd="http://www.w3.org/2001/XMLSchema" xmlns:xs="http://www.w3.org/2001/XMLSchema" xmlns:p="http://schemas.microsoft.com/office/2006/metadata/properties" xmlns:ns2="69827c00-58aa-44bd-9af0-89ecdea607f0" xmlns:ns3="7a9bf7f3-6c1f-486e-99a9-766092f6f436" targetNamespace="http://schemas.microsoft.com/office/2006/metadata/properties" ma:root="true" ma:fieldsID="91c26deb66eb1e3bd78d03bf844982dc" ns2:_="" ns3:_="">
    <xsd:import namespace="69827c00-58aa-44bd-9af0-89ecdea607f0"/>
    <xsd:import namespace="7a9bf7f3-6c1f-486e-99a9-766092f6f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Annotazione" minOccurs="0"/>
                <xsd:element ref="ns2:Annotazion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827c00-58aa-44bd-9af0-89ecdea607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2f0c148f-5ca2-4a38-b716-16d776545e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nnotazione" ma:index="26" nillable="true" ma:displayName="Annotazione" ma:format="Dropdown" ma:internalName="Annotazione">
      <xsd:simpleType>
        <xsd:restriction base="dms:Text">
          <xsd:maxLength value="255"/>
        </xsd:restriction>
      </xsd:simpleType>
    </xsd:element>
    <xsd:element name="Annotazione2" ma:index="27" nillable="true" ma:displayName="Annotazione2" ma:description="Prova" ma:format="Dropdown" ma:internalName="Annotazione2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9bf7f3-6c1f-486e-99a9-766092f6f4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5263b9-b322-44e9-a4ab-6e9425dbce94}" ma:internalName="TaxCatchAll" ma:showField="CatchAllData" ma:web="7a9bf7f3-6c1f-486e-99a9-766092f6f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D7BA39-ABD2-40F0-9B16-33366B4F7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2FB59D-5F2F-4C01-A886-EE710A476563}">
  <ds:schemaRefs>
    <ds:schemaRef ds:uri="http://schemas.microsoft.com/office/2006/metadata/properties"/>
    <ds:schemaRef ds:uri="http://schemas.microsoft.com/office/infopath/2007/PartnerControls"/>
    <ds:schemaRef ds:uri="69827c00-58aa-44bd-9af0-89ecdea607f0"/>
    <ds:schemaRef ds:uri="7a9bf7f3-6c1f-486e-99a9-766092f6f436"/>
  </ds:schemaRefs>
</ds:datastoreItem>
</file>

<file path=customXml/itemProps3.xml><?xml version="1.0" encoding="utf-8"?>
<ds:datastoreItem xmlns:ds="http://schemas.openxmlformats.org/officeDocument/2006/customXml" ds:itemID="{81293B40-2181-4441-8ABE-30C1D4E23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827c00-58aa-44bd-9af0-89ecdea607f0"/>
    <ds:schemaRef ds:uri="7a9bf7f3-6c1f-486e-99a9-766092f6f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1373</Words>
  <Application>Microsoft Office PowerPoint</Application>
  <PresentationFormat>Widescreen</PresentationFormat>
  <Paragraphs>251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1_Cover 1 - Proiezione</vt:lpstr>
      <vt:lpstr>2_Master Presentazione FSI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Divisione Passeggeri Regionale Indicatori e livelli minimi di trasparenza</dc:title>
  <dc:creator>BORRI NOVELLA</dc:creator>
  <cp:lastModifiedBy>DI CAMILLO VITTORIA</cp:lastModifiedBy>
  <cp:revision>53</cp:revision>
  <dcterms:created xsi:type="dcterms:W3CDTF">2019-03-21T11:11:14Z</dcterms:created>
  <dcterms:modified xsi:type="dcterms:W3CDTF">2025-03-18T10:15:29Z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44a90e-04f7-4d21-b494-cfe49b26ce55_Enabled">
    <vt:lpwstr>true</vt:lpwstr>
  </property>
  <property fmtid="{D5CDD505-2E9C-101B-9397-08002B2CF9AE}" pid="3" name="MSIP_Label_8a44a90e-04f7-4d21-b494-cfe49b26ce55_SetDate">
    <vt:lpwstr>2023-01-05T10:51:57Z</vt:lpwstr>
  </property>
  <property fmtid="{D5CDD505-2E9C-101B-9397-08002B2CF9AE}" pid="4" name="MSIP_Label_8a44a90e-04f7-4d21-b494-cfe49b26ce55_Method">
    <vt:lpwstr>Privileged</vt:lpwstr>
  </property>
  <property fmtid="{D5CDD505-2E9C-101B-9397-08002B2CF9AE}" pid="5" name="MSIP_Label_8a44a90e-04f7-4d21-b494-cfe49b26ce55_Name">
    <vt:lpwstr>Internal use without footer</vt:lpwstr>
  </property>
  <property fmtid="{D5CDD505-2E9C-101B-9397-08002B2CF9AE}" pid="6" name="MSIP_Label_8a44a90e-04f7-4d21-b494-cfe49b26ce55_SiteId">
    <vt:lpwstr>4c8a6547-459a-4b75-a3dc-f66efe3e9c4e</vt:lpwstr>
  </property>
  <property fmtid="{D5CDD505-2E9C-101B-9397-08002B2CF9AE}" pid="7" name="MSIP_Label_8a44a90e-04f7-4d21-b494-cfe49b26ce55_ActionId">
    <vt:lpwstr>0030ca4b-ea28-4d6c-b417-a6d6a839cfa2</vt:lpwstr>
  </property>
  <property fmtid="{D5CDD505-2E9C-101B-9397-08002B2CF9AE}" pid="8" name="MSIP_Label_8a44a90e-04f7-4d21-b494-cfe49b26ce55_ContentBits">
    <vt:lpwstr>0</vt:lpwstr>
  </property>
  <property fmtid="{D5CDD505-2E9C-101B-9397-08002B2CF9AE}" pid="9" name="ContentTypeId">
    <vt:lpwstr>0x010100A7C146C4FC37F0469469B960C4955A39</vt:lpwstr>
  </property>
  <property fmtid="{D5CDD505-2E9C-101B-9397-08002B2CF9AE}" pid="10" name="MediaServiceImageTags">
    <vt:lpwstr/>
  </property>
</Properties>
</file>