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61" r:id="rId5"/>
  </p:sldIdLst>
  <p:sldSz cx="7556500" cy="10693400"/>
  <p:notesSz cx="6797675" cy="9926638"/>
  <p:embeddedFontLst>
    <p:embeddedFont>
      <p:font typeface="Trebuchet MS" panose="020B060302020202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4" userDrawn="1">
          <p15:clr>
            <a:srgbClr val="A4A3A4"/>
          </p15:clr>
        </p15:guide>
        <p15:guide id="2" pos="364" userDrawn="1">
          <p15:clr>
            <a:srgbClr val="A4A3A4"/>
          </p15:clr>
        </p15:guide>
        <p15:guide id="3" orient="horz" pos="7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351"/>
    <a:srgbClr val="009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186" y="90"/>
      </p:cViewPr>
      <p:guideLst>
        <p:guide orient="horz" pos="6344"/>
        <p:guide pos="364"/>
        <p:guide orient="horz" pos="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DC612-2EB0-478E-A04A-C6266FBC9100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597"/>
            <a:ext cx="5438775" cy="39100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F9907-B9D3-40E5-9087-76F301A0CDC2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F9907-B9D3-40E5-9087-76F301A0CDC2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hyperlink" Target="mailto:ido.lanciano@regione.abruzzo.it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2.sv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3"/>
          <p:cNvSpPr/>
          <p:nvPr/>
        </p:nvSpPr>
        <p:spPr>
          <a:xfrm rot="16200000">
            <a:off x="-4394828" y="4394828"/>
            <a:ext cx="10693405" cy="1903741"/>
          </a:xfrm>
          <a:custGeom>
            <a:avLst/>
            <a:gdLst/>
            <a:ahLst/>
            <a:cxnLst/>
            <a:rect l="l" t="t" r="r" b="b"/>
            <a:pathLst>
              <a:path w="13457222" h="7569687">
                <a:moveTo>
                  <a:pt x="0" y="0"/>
                </a:moveTo>
                <a:lnTo>
                  <a:pt x="13457222" y="0"/>
                </a:lnTo>
                <a:lnTo>
                  <a:pt x="13457222" y="7569687"/>
                </a:lnTo>
                <a:lnTo>
                  <a:pt x="0" y="75696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546" t="-185060" b="-35391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63" name="TextBox 12"/>
          <p:cNvSpPr txBox="1"/>
          <p:nvPr/>
        </p:nvSpPr>
        <p:spPr>
          <a:xfrm>
            <a:off x="577850" y="1455380"/>
            <a:ext cx="1051570" cy="8479949"/>
          </a:xfrm>
          <a:prstGeom prst="rect">
            <a:avLst/>
          </a:prstGeom>
        </p:spPr>
        <p:txBody>
          <a:bodyPr vert="vert270" wrap="square" lIns="0" tIns="0" rIns="0" bIns="0" rtlCol="0" anchor="t">
            <a:spAutoFit/>
          </a:bodyPr>
          <a:lstStyle/>
          <a:p>
            <a:pPr algn="ctr">
              <a:lnSpc>
                <a:spcPts val="8220"/>
              </a:lnSpc>
            </a:pPr>
            <a:r>
              <a:rPr lang="en-US" sz="8000" b="1">
                <a:solidFill>
                  <a:srgbClr val="FFFFFF"/>
                </a:solidFill>
                <a:latin typeface="Trebuchet MS" panose="020B0603020202020204"/>
              </a:rPr>
              <a:t>RECRUITING DAY</a:t>
            </a:r>
          </a:p>
        </p:txBody>
      </p:sp>
      <p:grpSp>
        <p:nvGrpSpPr>
          <p:cNvPr id="76" name="Gruppo 75"/>
          <p:cNvGrpSpPr/>
          <p:nvPr/>
        </p:nvGrpSpPr>
        <p:grpSpPr>
          <a:xfrm>
            <a:off x="2307740" y="6494635"/>
            <a:ext cx="648000" cy="696087"/>
            <a:chOff x="2510466" y="6310196"/>
            <a:chExt cx="648000" cy="672674"/>
          </a:xfrm>
        </p:grpSpPr>
        <p:grpSp>
          <p:nvGrpSpPr>
            <p:cNvPr id="65" name="Group 12"/>
            <p:cNvGrpSpPr/>
            <p:nvPr/>
          </p:nvGrpSpPr>
          <p:grpSpPr>
            <a:xfrm>
              <a:off x="2510466" y="6310196"/>
              <a:ext cx="648000" cy="672674"/>
              <a:chOff x="76200" y="19050"/>
              <a:chExt cx="894942" cy="929018"/>
            </a:xfrm>
          </p:grpSpPr>
          <p:sp>
            <p:nvSpPr>
              <p:cNvPr id="66" name="Freeform 13"/>
              <p:cNvSpPr>
                <a:spLocks noChangeAspect="1"/>
              </p:cNvSpPr>
              <p:nvPr/>
            </p:nvSpPr>
            <p:spPr>
              <a:xfrm>
                <a:off x="76200" y="53127"/>
                <a:ext cx="894942" cy="894941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chemeClr val="accent1"/>
              </a:solidFill>
            </p:spPr>
            <p:txBody>
              <a:bodyPr/>
              <a:lstStyle/>
              <a:p>
                <a:endParaRPr lang="it-IT">
                  <a:solidFill>
                    <a:schemeClr val="tx2"/>
                  </a:solidFill>
                </a:endParaRPr>
              </a:p>
            </p:txBody>
          </p:sp>
          <p:sp>
            <p:nvSpPr>
              <p:cNvPr id="67" name="TextBox 14"/>
              <p:cNvSpPr txBox="1"/>
              <p:nvPr/>
            </p:nvSpPr>
            <p:spPr>
              <a:xfrm>
                <a:off x="76200" y="19050"/>
                <a:ext cx="660400" cy="7175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880"/>
                  </a:lnSpc>
                </a:pPr>
                <a:endParaRPr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69" name="Freeform 16"/>
            <p:cNvSpPr>
              <a:spLocks noChangeAspect="1"/>
            </p:cNvSpPr>
            <p:nvPr/>
          </p:nvSpPr>
          <p:spPr>
            <a:xfrm>
              <a:off x="2633730" y="6478870"/>
              <a:ext cx="382239" cy="360000"/>
            </a:xfrm>
            <a:custGeom>
              <a:avLst/>
              <a:gdLst/>
              <a:ahLst/>
              <a:cxnLst/>
              <a:rect l="l" t="t" r="r" b="b"/>
              <a:pathLst>
                <a:path w="319164" h="300595">
                  <a:moveTo>
                    <a:pt x="0" y="0"/>
                  </a:moveTo>
                  <a:lnTo>
                    <a:pt x="319164" y="0"/>
                  </a:lnTo>
                  <a:lnTo>
                    <a:pt x="319164" y="300594"/>
                  </a:lnTo>
                  <a:lnTo>
                    <a:pt x="0" y="3005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solidFill>
                  <a:schemeClr val="tx2"/>
                </a:solidFill>
              </a:endParaRPr>
            </a:p>
          </p:txBody>
        </p:sp>
      </p:grpSp>
      <p:sp>
        <p:nvSpPr>
          <p:cNvPr id="70" name="TextBox 29"/>
          <p:cNvSpPr txBox="1"/>
          <p:nvPr/>
        </p:nvSpPr>
        <p:spPr>
          <a:xfrm>
            <a:off x="3189909" y="6513247"/>
            <a:ext cx="3511626" cy="718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00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tx2"/>
                </a:solidFill>
              </a:rPr>
              <a:t>28/05/2026</a:t>
            </a:r>
          </a:p>
          <a:p>
            <a:pPr>
              <a:lnSpc>
                <a:spcPts val="2800"/>
              </a:lnSpc>
              <a:spcBef>
                <a:spcPct val="0"/>
              </a:spcBef>
            </a:pPr>
            <a:r>
              <a:rPr lang="en-US" sz="2000" b="1" dirty="0" err="1">
                <a:solidFill>
                  <a:schemeClr val="tx2"/>
                </a:solidFill>
              </a:rPr>
              <a:t>Dalle</a:t>
            </a:r>
            <a:r>
              <a:rPr lang="en-US" sz="2000" b="1" dirty="0">
                <a:solidFill>
                  <a:schemeClr val="tx2"/>
                </a:solidFill>
              </a:rPr>
              <a:t> ore 9:30 </a:t>
            </a:r>
            <a:r>
              <a:rPr lang="en-US" sz="2000" b="1" dirty="0" err="1">
                <a:solidFill>
                  <a:schemeClr val="tx2"/>
                </a:solidFill>
              </a:rPr>
              <a:t>alle</a:t>
            </a:r>
            <a:r>
              <a:rPr lang="en-US" sz="2000" b="1" dirty="0">
                <a:solidFill>
                  <a:schemeClr val="tx2"/>
                </a:solidFill>
              </a:rPr>
              <a:t> ore 13:30</a:t>
            </a:r>
          </a:p>
        </p:txBody>
      </p:sp>
      <p:sp>
        <p:nvSpPr>
          <p:cNvPr id="72" name="TextBox 31"/>
          <p:cNvSpPr txBox="1"/>
          <p:nvPr/>
        </p:nvSpPr>
        <p:spPr>
          <a:xfrm>
            <a:off x="3199067" y="7436786"/>
            <a:ext cx="3937000" cy="751840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>
            <a:defPPr>
              <a:defRPr lang="en-US"/>
            </a:defPPr>
            <a:lvl1pPr>
              <a:lnSpc>
                <a:spcPts val="3640"/>
              </a:lnSpc>
              <a:spcBef>
                <a:spcPct val="0"/>
              </a:spcBef>
              <a:defRPr sz="2000">
                <a:solidFill>
                  <a:srgbClr val="000000"/>
                </a:solidFill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400" b="1" dirty="0" err="1">
                <a:solidFill>
                  <a:schemeClr val="tx2"/>
                </a:solidFill>
              </a:rPr>
              <a:t>Biblioteca</a:t>
            </a:r>
            <a:r>
              <a:rPr lang="en-US" sz="2400" b="1" dirty="0">
                <a:solidFill>
                  <a:schemeClr val="tx2"/>
                </a:solidFill>
              </a:rPr>
              <a:t> “M. </a:t>
            </a:r>
            <a:r>
              <a:rPr lang="en-US" sz="2400" b="1" dirty="0" err="1">
                <a:solidFill>
                  <a:schemeClr val="tx2"/>
                </a:solidFill>
              </a:rPr>
              <a:t>Delfico</a:t>
            </a:r>
            <a:r>
              <a:rPr lang="en-US" sz="2400" b="1" dirty="0">
                <a:solidFill>
                  <a:schemeClr val="tx2"/>
                </a:solidFill>
              </a:rPr>
              <a:t>”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tx2"/>
                </a:solidFill>
              </a:rPr>
              <a:t>Via M. </a:t>
            </a:r>
            <a:r>
              <a:rPr lang="en-US" b="1" dirty="0" err="1">
                <a:solidFill>
                  <a:schemeClr val="tx2"/>
                </a:solidFill>
              </a:rPr>
              <a:t>Delfico</a:t>
            </a:r>
            <a:r>
              <a:rPr lang="en-US" b="1" dirty="0">
                <a:solidFill>
                  <a:schemeClr val="tx2"/>
                </a:solidFill>
              </a:rPr>
              <a:t>, 16 - Teramo</a:t>
            </a:r>
          </a:p>
          <a:p>
            <a:pPr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75" name="TextBox 34"/>
          <p:cNvSpPr txBox="1"/>
          <p:nvPr/>
        </p:nvSpPr>
        <p:spPr>
          <a:xfrm>
            <a:off x="3199067" y="8424618"/>
            <a:ext cx="4108452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>
              <a:lnSpc>
                <a:spcPts val="3640"/>
              </a:lnSpc>
              <a:spcBef>
                <a:spcPct val="0"/>
              </a:spcBef>
              <a:defRPr sz="2000">
                <a:solidFill>
                  <a:srgbClr val="000000"/>
                </a:solidFill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1600" b="1" dirty="0">
                <a:solidFill>
                  <a:schemeClr val="tx2"/>
                </a:solidFill>
              </a:rPr>
              <a:t>Per </a:t>
            </a:r>
            <a:r>
              <a:rPr lang="en-US" sz="1600" b="1" dirty="0" err="1">
                <a:solidFill>
                  <a:schemeClr val="tx2"/>
                </a:solidFill>
              </a:rPr>
              <a:t>partecipare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  <a:r>
              <a:rPr lang="en-US" sz="1600" b="1" dirty="0" err="1">
                <a:solidFill>
                  <a:schemeClr val="tx2"/>
                </a:solidFill>
              </a:rPr>
              <a:t>invia</a:t>
            </a:r>
            <a:r>
              <a:rPr lang="en-US" sz="1600" b="1" dirty="0">
                <a:solidFill>
                  <a:schemeClr val="tx2"/>
                </a:solidFill>
              </a:rPr>
              <a:t> il </a:t>
            </a:r>
            <a:r>
              <a:rPr lang="en-US" sz="1600" b="1" dirty="0" err="1">
                <a:solidFill>
                  <a:schemeClr val="tx2"/>
                </a:solidFill>
              </a:rPr>
              <a:t>tuo</a:t>
            </a:r>
            <a:r>
              <a:rPr lang="en-US" sz="1600" b="1" dirty="0">
                <a:solidFill>
                  <a:schemeClr val="tx2"/>
                </a:solidFill>
              </a:rPr>
              <a:t>  Curriculum Vitae con oggetto “Recruiting Day Gi GROUP” a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chemeClr val="tx2"/>
                </a:solidFill>
                <a:hlinkClick r:id="rId5"/>
              </a:rPr>
              <a:t>ido.teramo@regione.abruzzo.it</a:t>
            </a:r>
            <a:endParaRPr lang="en-US" b="1" dirty="0">
              <a:solidFill>
                <a:schemeClr val="tx2"/>
              </a:solidFill>
            </a:endParaRPr>
          </a:p>
        </p:txBody>
      </p:sp>
      <p:grpSp>
        <p:nvGrpSpPr>
          <p:cNvPr id="99" name="Gruppo 98"/>
          <p:cNvGrpSpPr/>
          <p:nvPr/>
        </p:nvGrpSpPr>
        <p:grpSpPr>
          <a:xfrm>
            <a:off x="2302510" y="7495279"/>
            <a:ext cx="648000" cy="756051"/>
            <a:chOff x="3496879" y="5747227"/>
            <a:chExt cx="648000" cy="756051"/>
          </a:xfrm>
        </p:grpSpPr>
        <p:sp>
          <p:nvSpPr>
            <p:cNvPr id="96" name="Freeform 13"/>
            <p:cNvSpPr>
              <a:spLocks noChangeAspect="1"/>
            </p:cNvSpPr>
            <p:nvPr/>
          </p:nvSpPr>
          <p:spPr>
            <a:xfrm>
              <a:off x="3496879" y="5747227"/>
              <a:ext cx="648000" cy="6480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it-IT" sz="2000">
                <a:solidFill>
                  <a:schemeClr val="tx2"/>
                </a:solidFill>
              </a:endParaRPr>
            </a:p>
          </p:txBody>
        </p:sp>
        <p:pic>
          <p:nvPicPr>
            <p:cNvPr id="98" name="Elemento grafico 97" descr="Bussola con riempimento a tinta unita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525322" y="5937236"/>
              <a:ext cx="566042" cy="566042"/>
            </a:xfrm>
            <a:prstGeom prst="rect">
              <a:avLst/>
            </a:prstGeom>
          </p:spPr>
        </p:pic>
      </p:grpSp>
      <p:grpSp>
        <p:nvGrpSpPr>
          <p:cNvPr id="103" name="Gruppo 102"/>
          <p:cNvGrpSpPr/>
          <p:nvPr/>
        </p:nvGrpSpPr>
        <p:grpSpPr>
          <a:xfrm>
            <a:off x="2302510" y="8485217"/>
            <a:ext cx="648000" cy="648000"/>
            <a:chOff x="2262044" y="9326410"/>
            <a:chExt cx="648000" cy="648000"/>
          </a:xfrm>
        </p:grpSpPr>
        <p:sp>
          <p:nvSpPr>
            <p:cNvPr id="102" name="Freeform 13"/>
            <p:cNvSpPr>
              <a:spLocks noChangeAspect="1"/>
            </p:cNvSpPr>
            <p:nvPr/>
          </p:nvSpPr>
          <p:spPr>
            <a:xfrm>
              <a:off x="2262044" y="9326410"/>
              <a:ext cx="648000" cy="6480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it-IT">
                <a:solidFill>
                  <a:schemeClr val="tx2"/>
                </a:solidFill>
              </a:endParaRPr>
            </a:p>
          </p:txBody>
        </p:sp>
        <p:pic>
          <p:nvPicPr>
            <p:cNvPr id="101" name="Elemento grafico 100" descr="Internet con riempimento a tinta unita"/>
            <p:cNvPicPr>
              <a:picLocks noChangeAspect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34044" y="9382579"/>
              <a:ext cx="504000" cy="504000"/>
            </a:xfrm>
            <a:prstGeom prst="rect">
              <a:avLst/>
            </a:prstGeom>
          </p:spPr>
        </p:pic>
      </p:grpSp>
      <p:sp>
        <p:nvSpPr>
          <p:cNvPr id="4" name="TextBox 31"/>
          <p:cNvSpPr txBox="1"/>
          <p:nvPr/>
        </p:nvSpPr>
        <p:spPr>
          <a:xfrm>
            <a:off x="2207267" y="1472689"/>
            <a:ext cx="4989200" cy="2031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it-IT" sz="4000" b="1">
                <a:solidFill>
                  <a:schemeClr val="tx2"/>
                </a:solidFill>
                <a:latin typeface="Trebuchet MS" panose="020B0603020202020204"/>
                <a:cs typeface="Arial" panose="020B0604020202020204"/>
              </a:rPr>
              <a:t>RECRUITING</a:t>
            </a:r>
            <a:r>
              <a:rPr lang="it-IT" sz="4000" b="1" i="0">
                <a:solidFill>
                  <a:schemeClr val="tx2"/>
                </a:solidFill>
                <a:effectLst/>
                <a:latin typeface="Trebuchet MS" panose="020B0603020202020204"/>
                <a:cs typeface="Arial" panose="020B0604020202020204"/>
              </a:rPr>
              <a:t> DAY</a:t>
            </a:r>
          </a:p>
          <a:p>
            <a:pPr algn="ctr"/>
            <a:endParaRPr lang="it-IT" sz="4400" b="1" i="0">
              <a:solidFill>
                <a:schemeClr val="tx2"/>
              </a:solidFill>
              <a:effectLst/>
              <a:latin typeface="Trebuchet MS" panose="020B0603020202020204"/>
              <a:cs typeface="Arial" panose="020B0604020202020204"/>
            </a:endParaRPr>
          </a:p>
          <a:p>
            <a:pPr algn="ctr"/>
            <a:endParaRPr lang="it-IT" sz="4400" b="1" i="0">
              <a:solidFill>
                <a:schemeClr val="tx2"/>
              </a:solidFill>
              <a:effectLst/>
              <a:latin typeface="Trebuchet MS" panose="020B0603020202020204"/>
              <a:cs typeface="Arial" panose="020B0604020202020204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903730" y="1710057"/>
            <a:ext cx="5482794" cy="15438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US" sz="2400" b="1" dirty="0">
              <a:solidFill>
                <a:schemeClr val="tx2"/>
              </a:solidFill>
            </a:endParaRP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PROFILI RICERCATI: </a:t>
            </a:r>
          </a:p>
        </p:txBody>
      </p:sp>
      <p:pic>
        <p:nvPicPr>
          <p:cNvPr id="7" name="Immagine 6" descr="Immagine che contiene Elementi grafici, simbolo, design, illustrazione&#10;&#10;Descrizione generata automaticamente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276" y="462507"/>
            <a:ext cx="702354" cy="693193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54631" y="398317"/>
            <a:ext cx="1680819" cy="791835"/>
          </a:xfrm>
          <a:prstGeom prst="rect">
            <a:avLst/>
          </a:prstGeom>
        </p:spPr>
      </p:pic>
      <p:pic>
        <p:nvPicPr>
          <p:cNvPr id="12" name="Immagine 11" descr="Immagine che contiene testo, Elementi grafici, Carattere, logo&#10;&#10;Descrizione generata automaticament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742" y="283070"/>
            <a:ext cx="935374" cy="1093423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297" y="330229"/>
            <a:ext cx="446041" cy="983814"/>
          </a:xfrm>
          <a:prstGeom prst="rect">
            <a:avLst/>
          </a:prstGeom>
        </p:spPr>
      </p:pic>
      <p:sp>
        <p:nvSpPr>
          <p:cNvPr id="14" name="Freeform 2"/>
          <p:cNvSpPr/>
          <p:nvPr/>
        </p:nvSpPr>
        <p:spPr>
          <a:xfrm>
            <a:off x="5872005" y="398317"/>
            <a:ext cx="1411445" cy="690787"/>
          </a:xfrm>
          <a:custGeom>
            <a:avLst/>
            <a:gdLst/>
            <a:ahLst/>
            <a:cxnLst/>
            <a:rect l="l" t="t" r="r" b="b"/>
            <a:pathLst>
              <a:path w="1191879" h="524484">
                <a:moveTo>
                  <a:pt x="0" y="0"/>
                </a:moveTo>
                <a:lnTo>
                  <a:pt x="1191878" y="0"/>
                </a:lnTo>
                <a:lnTo>
                  <a:pt x="1191878" y="524484"/>
                </a:lnTo>
                <a:lnTo>
                  <a:pt x="0" y="524484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 lIns="80175" tIns="40087" rIns="80175" bIns="40087"/>
          <a:lstStyle/>
          <a:p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752923" y="2992567"/>
            <a:ext cx="3324513" cy="34668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302510" y="2665140"/>
            <a:ext cx="5151828" cy="33875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720000"/>
            <a:endParaRPr lang="it-IT" sz="1700" b="1" u="sng" dirty="0">
              <a:solidFill>
                <a:schemeClr val="accent1"/>
              </a:solidFill>
            </a:endParaRPr>
          </a:p>
          <a:p>
            <a:pPr marL="342900" indent="-34290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ADDETTI/E AL TAGLIO </a:t>
            </a:r>
          </a:p>
          <a:p>
            <a:pPr defTabSz="720000"/>
            <a:r>
              <a:rPr lang="it-IT" sz="1700" dirty="0">
                <a:solidFill>
                  <a:schemeClr val="accent1"/>
                </a:solidFill>
              </a:rPr>
              <a:t>                           AL BANCO PELLETTERIA</a:t>
            </a:r>
          </a:p>
          <a:p>
            <a:pPr defTabSz="720000"/>
            <a:r>
              <a:rPr lang="it-IT" sz="1700" dirty="0">
                <a:solidFill>
                  <a:schemeClr val="accent1"/>
                </a:solidFill>
              </a:rPr>
              <a:t>                           ALLA CUCITURA</a:t>
            </a:r>
          </a:p>
          <a:p>
            <a:pPr defTabSz="720000"/>
            <a:r>
              <a:rPr lang="it-IT" sz="1700" dirty="0">
                <a:solidFill>
                  <a:schemeClr val="accent1"/>
                </a:solidFill>
              </a:rPr>
              <a:t>                           AL CONFEZIONAMENTO</a:t>
            </a:r>
          </a:p>
          <a:p>
            <a:pPr defTabSz="720000"/>
            <a:r>
              <a:rPr lang="it-IT" sz="1700" dirty="0">
                <a:solidFill>
                  <a:schemeClr val="accent1"/>
                </a:solidFill>
              </a:rPr>
              <a:t>                           AL CONTROLLO QUALITA’</a:t>
            </a:r>
          </a:p>
          <a:p>
            <a:pPr defTabSz="720000"/>
            <a:r>
              <a:rPr lang="it-IT" sz="1700" dirty="0">
                <a:solidFill>
                  <a:schemeClr val="accent1"/>
                </a:solidFill>
              </a:rPr>
              <a:t>                           AL CONFEZIONAMENTO</a:t>
            </a:r>
          </a:p>
          <a:p>
            <a:pPr marL="285750" indent="-28575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 PROTOTIPISTA</a:t>
            </a:r>
          </a:p>
          <a:p>
            <a:pPr marL="285750" indent="-28575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 MODELLISTA </a:t>
            </a:r>
          </a:p>
          <a:p>
            <a:pPr marL="285750" indent="-28575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 MAGAZZINIERE/ AIUTO MAGAZZINIERE/ CELLISTA </a:t>
            </a:r>
          </a:p>
          <a:p>
            <a:pPr marL="342900" indent="-34290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MECCANICO/ ELETTRAUTO </a:t>
            </a:r>
          </a:p>
          <a:p>
            <a:pPr marL="342900" indent="-34290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OPERAIO GENERICO</a:t>
            </a:r>
          </a:p>
          <a:p>
            <a:pPr marL="342900" indent="-34290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ADDETTO AGLI IMPASTI</a:t>
            </a:r>
          </a:p>
          <a:p>
            <a:pPr marL="342900" indent="-342900" defTabSz="720000">
              <a:buFont typeface="Wingdings" panose="05000000000000000000" pitchFamily="2" charset="2"/>
              <a:buChar char="v"/>
            </a:pPr>
            <a:r>
              <a:rPr lang="it-IT" sz="1700" dirty="0">
                <a:solidFill>
                  <a:schemeClr val="accent1"/>
                </a:solidFill>
              </a:rPr>
              <a:t>CAMERIERE</a:t>
            </a:r>
          </a:p>
          <a:p>
            <a:pPr marL="342900" indent="-342900" defTabSz="720000">
              <a:buFont typeface="Wingdings" panose="05000000000000000000" pitchFamily="2" charset="2"/>
              <a:buChar char="v"/>
            </a:pPr>
            <a:endParaRPr lang="it-IT" dirty="0">
              <a:solidFill>
                <a:schemeClr val="accent1"/>
              </a:solidFill>
            </a:endParaRPr>
          </a:p>
          <a:p>
            <a:pPr marL="342900" indent="-342900" defTabSz="720000">
              <a:buFont typeface="Wingdings" panose="05000000000000000000" pitchFamily="2" charset="2"/>
              <a:buChar char="v"/>
            </a:pPr>
            <a:endParaRPr lang="it-IT" sz="2000" dirty="0">
              <a:solidFill>
                <a:schemeClr val="accent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990" y="9331816"/>
            <a:ext cx="2044156" cy="1118501"/>
          </a:xfrm>
          <a:prstGeom prst="rect">
            <a:avLst/>
          </a:prstGeom>
        </p:spPr>
      </p:pic>
      <p:pic>
        <p:nvPicPr>
          <p:cNvPr id="16" name="Immagine 15" descr="Immagine che contiene Carattere, Elementi grafici, grafica, logo&#10;&#10;Il contenuto generato dall'IA potrebbe non essere corretto.">
            <a:extLst>
              <a:ext uri="{FF2B5EF4-FFF2-40B4-BE49-F238E27FC236}">
                <a16:creationId xmlns:a16="http://schemas.microsoft.com/office/drawing/2014/main" id="{65E67B47-CB50-077B-5CF3-BBA467B105D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097" y="9666855"/>
            <a:ext cx="2217297" cy="4530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829242-e0d9-4bf0-809a-7f772bad7dba">
      <Terms xmlns="http://schemas.microsoft.com/office/infopath/2007/PartnerControls"/>
    </lcf76f155ced4ddcb4097134ff3c332f>
    <TaxCatchAll xmlns="e4d3f3dc-3e49-4156-80b8-e64888ae722f" xsi:nil="true"/>
    <Rilevanza xmlns="2b829242-e0d9-4bf0-809a-7f772bad7dba">true</Rilevanza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9ECCA66914DCE4386F974C0BE7299F1" ma:contentTypeVersion="14" ma:contentTypeDescription="Creare un nuovo documento." ma:contentTypeScope="" ma:versionID="be5d4b2e8af7aba0af03ab324e6c923e">
  <xsd:schema xmlns:xsd="http://www.w3.org/2001/XMLSchema" xmlns:xs="http://www.w3.org/2001/XMLSchema" xmlns:p="http://schemas.microsoft.com/office/2006/metadata/properties" xmlns:ns2="2b829242-e0d9-4bf0-809a-7f772bad7dba" xmlns:ns3="e4d3f3dc-3e49-4156-80b8-e64888ae722f" targetNamespace="http://schemas.microsoft.com/office/2006/metadata/properties" ma:root="true" ma:fieldsID="2413c8c5591d9db839700bdacfee6fc7" ns2:_="" ns3:_="">
    <xsd:import namespace="2b829242-e0d9-4bf0-809a-7f772bad7dba"/>
    <xsd:import namespace="e4d3f3dc-3e49-4156-80b8-e64888ae72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Rilevanz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829242-e0d9-4bf0-809a-7f772bad7d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Rilevanza" ma:index="16" nillable="true" ma:displayName="Rilevanza" ma:default="1" ma:format="Dropdown" ma:internalName="Rilevanza">
      <xsd:simpleType>
        <xsd:restriction base="dms:Boolean"/>
      </xsd:simpleType>
    </xsd:element>
    <xsd:element name="lcf76f155ced4ddcb4097134ff3c332f" ma:index="18" nillable="true" ma:taxonomy="true" ma:internalName="lcf76f155ced4ddcb4097134ff3c332f" ma:taxonomyFieldName="MediaServiceImageTags" ma:displayName="Tag immagine" ma:readOnly="false" ma:fieldId="{5cf76f15-5ced-4ddc-b409-7134ff3c332f}" ma:taxonomyMulti="true" ma:sspId="ce85f7ea-74d5-4787-b3d3-13133ece62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3f3dc-3e49-4156-80b8-e64888ae722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6b88bff-1f7d-4457-a015-62fb409986dd}" ma:internalName="TaxCatchAll" ma:showField="CatchAllData" ma:web="e4d3f3dc-3e49-4156-80b8-e64888ae7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3E1546-8CB9-44DC-B087-E8C3B45673D4}">
  <ds:schemaRefs>
    <ds:schemaRef ds:uri="http://purl.org/dc/elements/1.1/"/>
    <ds:schemaRef ds:uri="http://schemas.microsoft.com/office/2006/documentManagement/types"/>
    <ds:schemaRef ds:uri="2b829242-e0d9-4bf0-809a-7f772bad7dba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e4d3f3dc-3e49-4156-80b8-e64888ae722f"/>
  </ds:schemaRefs>
</ds:datastoreItem>
</file>

<file path=customXml/itemProps2.xml><?xml version="1.0" encoding="utf-8"?>
<ds:datastoreItem xmlns:ds="http://schemas.openxmlformats.org/officeDocument/2006/customXml" ds:itemID="{C8B55148-E510-439B-838F-F7E78AD8D35E}">
  <ds:schemaRefs/>
</ds:datastoreItem>
</file>

<file path=customXml/itemProps3.xml><?xml version="1.0" encoding="utf-8"?>
<ds:datastoreItem xmlns:ds="http://schemas.openxmlformats.org/officeDocument/2006/customXml" ds:itemID="{EF2A95A4-2767-497D-8C51-B3E6BB462EFE}">
  <ds:schemaRefs>
    <ds:schemaRef ds:uri="2b829242-e0d9-4bf0-809a-7f772bad7dba"/>
    <ds:schemaRef ds:uri="e4d3f3dc-3e49-4156-80b8-e64888ae72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97</Words>
  <Application>Microsoft Office PowerPoint</Application>
  <PresentationFormat>Personalizzato</PresentationFormat>
  <Paragraphs>24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Trebuchet MS</vt:lpstr>
      <vt:lpstr>Wingdings</vt:lpstr>
      <vt:lpstr>Calibri</vt:lpstr>
      <vt:lpstr>Arial</vt:lpstr>
      <vt:lpstr>Aptos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 12Luglio Montepulciano</dc:title>
  <dc:creator>Roberta Rovelli</dc:creator>
  <cp:lastModifiedBy>Sante Iavarone</cp:lastModifiedBy>
  <cp:revision>22</cp:revision>
  <cp:lastPrinted>2026-04-21T11:01:07Z</cp:lastPrinted>
  <dcterms:created xsi:type="dcterms:W3CDTF">2006-08-16T00:00:00Z</dcterms:created>
  <dcterms:modified xsi:type="dcterms:W3CDTF">2026-05-12T08:14:24Z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0x010100B9ECCA66914DCE4386F974C0BE7299F1</vt:lpwstr>
  </property>
  <property fmtid="{D5CDD505-2E9C-101B-9397-08002B2CF9AE}" pid="3" name="MediaServiceImageTags">
    <vt:lpwstr/>
  </property>
  <property fmtid="{D5CDD505-2E9C-101B-9397-08002B2CF9AE}" pid="4" name="ICV">
    <vt:lpwstr>BFF31510627D44F6ABD867C4F0819E04_13</vt:lpwstr>
  </property>
  <property fmtid="{D5CDD505-2E9C-101B-9397-08002B2CF9AE}" pid="5" name="KSOProductBuildVer">
    <vt:lpwstr>1033-12.2.0.22549</vt:lpwstr>
  </property>
</Properties>
</file>