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43" r:id="rId2"/>
    <p:sldId id="372" r:id="rId3"/>
    <p:sldId id="373" r:id="rId4"/>
    <p:sldId id="366" r:id="rId5"/>
    <p:sldId id="374" r:id="rId6"/>
    <p:sldId id="375" r:id="rId7"/>
    <p:sldId id="379" r:id="rId8"/>
    <p:sldId id="376" r:id="rId9"/>
    <p:sldId id="377" r:id="rId10"/>
    <p:sldId id="378" r:id="rId11"/>
    <p:sldId id="380" r:id="rId12"/>
    <p:sldId id="381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FF7C80"/>
    <a:srgbClr val="8CFF19"/>
    <a:srgbClr val="33CC33"/>
    <a:srgbClr val="1A87AE"/>
    <a:srgbClr val="006666"/>
    <a:srgbClr val="00FFCC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28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o Corazza" userId="e1eb1758be87e950" providerId="LiveId" clId="{CFB80285-8E3F-4815-93A6-42E7DDFC1CB2}"/>
    <pc:docChg chg="undo custSel modSld">
      <pc:chgData name="Eugenio Corazza" userId="e1eb1758be87e950" providerId="LiveId" clId="{CFB80285-8E3F-4815-93A6-42E7DDFC1CB2}" dt="2021-03-06T16:34:37.005" v="528"/>
      <pc:docMkLst>
        <pc:docMk/>
      </pc:docMkLst>
      <pc:sldChg chg="modSp mod modAnim">
        <pc:chgData name="Eugenio Corazza" userId="e1eb1758be87e950" providerId="LiveId" clId="{CFB80285-8E3F-4815-93A6-42E7DDFC1CB2}" dt="2021-03-06T14:50:38.238" v="269"/>
        <pc:sldMkLst>
          <pc:docMk/>
          <pc:sldMk cId="1386040115" sldId="366"/>
        </pc:sldMkLst>
        <pc:spChg chg="mod">
          <ac:chgData name="Eugenio Corazza" userId="e1eb1758be87e950" providerId="LiveId" clId="{CFB80285-8E3F-4815-93A6-42E7DDFC1CB2}" dt="2021-03-06T14:20:23.283" v="54" actId="1076"/>
          <ac:spMkLst>
            <pc:docMk/>
            <pc:sldMk cId="1386040115" sldId="366"/>
            <ac:spMk id="35" creationId="{F19A3EB8-A1EC-4922-B2B7-B70306086836}"/>
          </ac:spMkLst>
        </pc:spChg>
        <pc:graphicFrameChg chg="mod">
          <ac:chgData name="Eugenio Corazza" userId="e1eb1758be87e950" providerId="LiveId" clId="{CFB80285-8E3F-4815-93A6-42E7DDFC1CB2}" dt="2021-03-06T14:19:47.435" v="51"/>
          <ac:graphicFrameMkLst>
            <pc:docMk/>
            <pc:sldMk cId="1386040115" sldId="366"/>
            <ac:graphicFrameMk id="36" creationId="{5B141155-5AD9-4926-B12F-DAFF9A27C7A1}"/>
          </ac:graphicFrameMkLst>
        </pc:graphicFrameChg>
      </pc:sldChg>
      <pc:sldChg chg="modSp mod modAnim">
        <pc:chgData name="Eugenio Corazza" userId="e1eb1758be87e950" providerId="LiveId" clId="{CFB80285-8E3F-4815-93A6-42E7DDFC1CB2}" dt="2021-03-06T14:45:11.294" v="254"/>
        <pc:sldMkLst>
          <pc:docMk/>
          <pc:sldMk cId="146305802" sldId="372"/>
        </pc:sldMkLst>
        <pc:spChg chg="mod">
          <ac:chgData name="Eugenio Corazza" userId="e1eb1758be87e950" providerId="LiveId" clId="{CFB80285-8E3F-4815-93A6-42E7DDFC1CB2}" dt="2021-03-06T14:20:14.173" v="53" actId="207"/>
          <ac:spMkLst>
            <pc:docMk/>
            <pc:sldMk cId="146305802" sldId="372"/>
            <ac:spMk id="31" creationId="{FD6CC0DE-8036-426E-82F8-ADFA5D0F12E2}"/>
          </ac:spMkLst>
        </pc:spChg>
        <pc:grpChg chg="mod">
          <ac:chgData name="Eugenio Corazza" userId="e1eb1758be87e950" providerId="LiveId" clId="{CFB80285-8E3F-4815-93A6-42E7DDFC1CB2}" dt="2021-03-06T14:43:47.347" v="248" actId="1076"/>
          <ac:grpSpMkLst>
            <pc:docMk/>
            <pc:sldMk cId="146305802" sldId="372"/>
            <ac:grpSpMk id="12" creationId="{9853AC77-FA06-4E4D-B55E-B21BD7CA6DF3}"/>
          </ac:grpSpMkLst>
        </pc:grpChg>
      </pc:sldChg>
      <pc:sldChg chg="addSp modSp mod modAnim">
        <pc:chgData name="Eugenio Corazza" userId="e1eb1758be87e950" providerId="LiveId" clId="{CFB80285-8E3F-4815-93A6-42E7DDFC1CB2}" dt="2021-03-06T14:57:18.691" v="289" actId="20577"/>
        <pc:sldMkLst>
          <pc:docMk/>
          <pc:sldMk cId="1519864223" sldId="373"/>
        </pc:sldMkLst>
        <pc:spChg chg="add mod">
          <ac:chgData name="Eugenio Corazza" userId="e1eb1758be87e950" providerId="LiveId" clId="{CFB80285-8E3F-4815-93A6-42E7DDFC1CB2}" dt="2021-03-06T14:19:16.948" v="49" actId="1076"/>
          <ac:spMkLst>
            <pc:docMk/>
            <pc:sldMk cId="1519864223" sldId="373"/>
            <ac:spMk id="3" creationId="{3366370B-6865-4B41-B06C-EF2377DA6374}"/>
          </ac:spMkLst>
        </pc:spChg>
        <pc:spChg chg="add mod">
          <ac:chgData name="Eugenio Corazza" userId="e1eb1758be87e950" providerId="LiveId" clId="{CFB80285-8E3F-4815-93A6-42E7DDFC1CB2}" dt="2021-03-06T14:52:49.114" v="273" actId="1076"/>
          <ac:spMkLst>
            <pc:docMk/>
            <pc:sldMk cId="1519864223" sldId="373"/>
            <ac:spMk id="5" creationId="{7B09C294-5152-47ED-BE90-7D17C8E209E3}"/>
          </ac:spMkLst>
        </pc:spChg>
        <pc:spChg chg="add mod">
          <ac:chgData name="Eugenio Corazza" userId="e1eb1758be87e950" providerId="LiveId" clId="{CFB80285-8E3F-4815-93A6-42E7DDFC1CB2}" dt="2021-03-06T14:57:18.691" v="289" actId="20577"/>
          <ac:spMkLst>
            <pc:docMk/>
            <pc:sldMk cId="1519864223" sldId="373"/>
            <ac:spMk id="15" creationId="{43E3D698-B8A3-4FE5-93F6-297E6DFE64C8}"/>
          </ac:spMkLst>
        </pc:spChg>
        <pc:spChg chg="mod">
          <ac:chgData name="Eugenio Corazza" userId="e1eb1758be87e950" providerId="LiveId" clId="{CFB80285-8E3F-4815-93A6-42E7DDFC1CB2}" dt="2021-03-06T14:15:24.711" v="10"/>
          <ac:spMkLst>
            <pc:docMk/>
            <pc:sldMk cId="1519864223" sldId="373"/>
            <ac:spMk id="25" creationId="{B12BED41-79E2-4964-88B6-DADF912FE8C5}"/>
          </ac:spMkLst>
        </pc:spChg>
        <pc:graphicFrameChg chg="add mod">
          <ac:chgData name="Eugenio Corazza" userId="e1eb1758be87e950" providerId="LiveId" clId="{CFB80285-8E3F-4815-93A6-42E7DDFC1CB2}" dt="2021-03-06T14:19:22.348" v="50" actId="1076"/>
          <ac:graphicFrameMkLst>
            <pc:docMk/>
            <pc:sldMk cId="1519864223" sldId="373"/>
            <ac:graphicFrameMk id="13" creationId="{2B41763C-56D5-4E13-A081-477BAE97995B}"/>
          </ac:graphicFrameMkLst>
        </pc:graphicFrameChg>
      </pc:sldChg>
      <pc:sldChg chg="addSp modSp mod modAnim">
        <pc:chgData name="Eugenio Corazza" userId="e1eb1758be87e950" providerId="LiveId" clId="{CFB80285-8E3F-4815-93A6-42E7DDFC1CB2}" dt="2021-03-06T16:34:37.005" v="528"/>
        <pc:sldMkLst>
          <pc:docMk/>
          <pc:sldMk cId="273113581" sldId="379"/>
        </pc:sldMkLst>
        <pc:spChg chg="add mod">
          <ac:chgData name="Eugenio Corazza" userId="e1eb1758be87e950" providerId="LiveId" clId="{CFB80285-8E3F-4815-93A6-42E7DDFC1CB2}" dt="2021-03-06T14:34:06.307" v="219" actId="1076"/>
          <ac:spMkLst>
            <pc:docMk/>
            <pc:sldMk cId="273113581" sldId="379"/>
            <ac:spMk id="3" creationId="{3DDB2AF0-C746-4F80-B30D-8215B3F7C30A}"/>
          </ac:spMkLst>
        </pc:spChg>
        <pc:spChg chg="add mod">
          <ac:chgData name="Eugenio Corazza" userId="e1eb1758be87e950" providerId="LiveId" clId="{CFB80285-8E3F-4815-93A6-42E7DDFC1CB2}" dt="2021-03-06T14:34:23.387" v="220" actId="1076"/>
          <ac:spMkLst>
            <pc:docMk/>
            <pc:sldMk cId="273113581" sldId="379"/>
            <ac:spMk id="5" creationId="{5CDFF1CC-AD48-48CB-B7D1-2419E007E0EB}"/>
          </ac:spMkLst>
        </pc:spChg>
        <pc:spChg chg="add mod">
          <ac:chgData name="Eugenio Corazza" userId="e1eb1758be87e950" providerId="LiveId" clId="{CFB80285-8E3F-4815-93A6-42E7DDFC1CB2}" dt="2021-03-06T16:13:49.832" v="326" actId="1076"/>
          <ac:spMkLst>
            <pc:docMk/>
            <pc:sldMk cId="273113581" sldId="379"/>
            <ac:spMk id="21" creationId="{3A1A40A8-8E9D-4141-9ED1-2B28AC35EAD0}"/>
          </ac:spMkLst>
        </pc:spChg>
        <pc:spChg chg="add mod">
          <ac:chgData name="Eugenio Corazza" userId="e1eb1758be87e950" providerId="LiveId" clId="{CFB80285-8E3F-4815-93A6-42E7DDFC1CB2}" dt="2021-03-06T16:31:07.767" v="518" actId="20577"/>
          <ac:spMkLst>
            <pc:docMk/>
            <pc:sldMk cId="273113581" sldId="379"/>
            <ac:spMk id="22" creationId="{EF958CB3-C7F6-4F9B-BECD-FD69C3714A77}"/>
          </ac:spMkLst>
        </pc:spChg>
        <pc:spChg chg="add mod">
          <ac:chgData name="Eugenio Corazza" userId="e1eb1758be87e950" providerId="LiveId" clId="{CFB80285-8E3F-4815-93A6-42E7DDFC1CB2}" dt="2021-03-06T16:27:03.727" v="464" actId="688"/>
          <ac:spMkLst>
            <pc:docMk/>
            <pc:sldMk cId="273113581" sldId="379"/>
            <ac:spMk id="24" creationId="{FBC07B0F-3E1A-4B89-8ED3-FA028BFA7919}"/>
          </ac:spMkLst>
        </pc:spChg>
        <pc:graphicFrameChg chg="add mod">
          <ac:chgData name="Eugenio Corazza" userId="e1eb1758be87e950" providerId="LiveId" clId="{CFB80285-8E3F-4815-93A6-42E7DDFC1CB2}" dt="2021-03-06T16:27:20.161" v="466"/>
          <ac:graphicFrameMkLst>
            <pc:docMk/>
            <pc:sldMk cId="273113581" sldId="379"/>
            <ac:graphicFrameMk id="12" creationId="{FD07851B-C6B0-4456-B1EF-DDCF64A7F21D}"/>
          </ac:graphicFrameMkLst>
        </pc:graphicFrameChg>
        <pc:cxnChg chg="add mod">
          <ac:chgData name="Eugenio Corazza" userId="e1eb1758be87e950" providerId="LiveId" clId="{CFB80285-8E3F-4815-93A6-42E7DDFC1CB2}" dt="2021-03-06T16:31:45.919" v="521" actId="14100"/>
          <ac:cxnSpMkLst>
            <pc:docMk/>
            <pc:sldMk cId="273113581" sldId="379"/>
            <ac:cxnSpMk id="14" creationId="{853776A2-3678-4B47-BA96-CB2AC3544AC6}"/>
          </ac:cxnSpMkLst>
        </pc:cxnChg>
        <pc:cxnChg chg="add mod">
          <ac:chgData name="Eugenio Corazza" userId="e1eb1758be87e950" providerId="LiveId" clId="{CFB80285-8E3F-4815-93A6-42E7DDFC1CB2}" dt="2021-03-06T16:32:11.687" v="523" actId="14100"/>
          <ac:cxnSpMkLst>
            <pc:docMk/>
            <pc:sldMk cId="273113581" sldId="379"/>
            <ac:cxnSpMk id="15" creationId="{4D2CF860-39C2-48E8-BDD6-FEFCE39DA65C}"/>
          </ac:cxnSpMkLst>
        </pc:cxnChg>
        <pc:cxnChg chg="add mod">
          <ac:chgData name="Eugenio Corazza" userId="e1eb1758be87e950" providerId="LiveId" clId="{CFB80285-8E3F-4815-93A6-42E7DDFC1CB2}" dt="2021-03-06T16:32:04.943" v="522" actId="14100"/>
          <ac:cxnSpMkLst>
            <pc:docMk/>
            <pc:sldMk cId="273113581" sldId="379"/>
            <ac:cxnSpMk id="18" creationId="{9B13891F-3133-459E-9DDA-C7699D7572B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\SkyDrive\Lavoro\1246-Reg%20Abruzzo-Val%20PSR%2014-20\Documenti%20lavoro\Indagine%20S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6610107993013"/>
          <c:y val="0.12329449672449481"/>
          <c:w val="0.73062542805283581"/>
          <c:h val="0.90118354249634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Abruzzo!$AA$1</c:f>
              <c:strCache>
                <c:ptCount val="1"/>
                <c:pt idx="0">
                  <c:v>% di aziende che investono in un anno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Abruzzo!$X$2:$X$7</c:f>
              <c:strCache>
                <c:ptCount val="6"/>
                <c:pt idx="0">
                  <c:v>Totale</c:v>
                </c:pt>
                <c:pt idx="1">
                  <c:v>Grandi</c:v>
                </c:pt>
                <c:pt idx="2">
                  <c:v>Medio Grandi</c:v>
                </c:pt>
                <c:pt idx="3">
                  <c:v>Medie</c:v>
                </c:pt>
                <c:pt idx="4">
                  <c:v>Medio Piccole</c:v>
                </c:pt>
                <c:pt idx="5">
                  <c:v>Piccole</c:v>
                </c:pt>
              </c:strCache>
            </c:strRef>
          </c:cat>
          <c:val>
            <c:numRef>
              <c:f>Abruzzo!$AA$2:$AA$7</c:f>
              <c:numCache>
                <c:formatCode>0.0%</c:formatCode>
                <c:ptCount val="6"/>
                <c:pt idx="0">
                  <c:v>0.27689721421709895</c:v>
                </c:pt>
                <c:pt idx="1">
                  <c:v>0.31060606060606061</c:v>
                </c:pt>
                <c:pt idx="2">
                  <c:v>0.25225225225225223</c:v>
                </c:pt>
                <c:pt idx="3">
                  <c:v>0.28940568475452194</c:v>
                </c:pt>
                <c:pt idx="4">
                  <c:v>0.29971455756422455</c:v>
                </c:pt>
                <c:pt idx="5">
                  <c:v>0.24383164005805516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9-43BE-B93E-0E2C3CC86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50"/>
        <c:axId val="358828120"/>
        <c:axId val="358830472"/>
      </c:barChart>
      <c:barChart>
        <c:barDir val="bar"/>
        <c:grouping val="clustered"/>
        <c:varyColors val="0"/>
        <c:ser>
          <c:idx val="1"/>
          <c:order val="1"/>
          <c:tx>
            <c:strRef>
              <c:f>Abruzzo!$AB$1</c:f>
              <c:strCache>
                <c:ptCount val="1"/>
                <c:pt idx="0">
                  <c:v>Investimento medio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Abruzzo!$X$2:$X$7</c:f>
              <c:strCache>
                <c:ptCount val="6"/>
                <c:pt idx="0">
                  <c:v>Totale</c:v>
                </c:pt>
                <c:pt idx="1">
                  <c:v>Grandi</c:v>
                </c:pt>
                <c:pt idx="2">
                  <c:v>Medio Grandi</c:v>
                </c:pt>
                <c:pt idx="3">
                  <c:v>Medie</c:v>
                </c:pt>
                <c:pt idx="4">
                  <c:v>Medio Piccole</c:v>
                </c:pt>
                <c:pt idx="5">
                  <c:v>Piccole</c:v>
                </c:pt>
              </c:strCache>
            </c:strRef>
          </c:cat>
          <c:val>
            <c:numRef>
              <c:f>Abruzzo!$AB$2:$AB$7</c:f>
              <c:numCache>
                <c:formatCode>"€"\ #,##0</c:formatCode>
                <c:ptCount val="6"/>
                <c:pt idx="0">
                  <c:v>20346.072853425845</c:v>
                </c:pt>
                <c:pt idx="1">
                  <c:v>35941.902439024387</c:v>
                </c:pt>
                <c:pt idx="2">
                  <c:v>37908.853174603173</c:v>
                </c:pt>
                <c:pt idx="3">
                  <c:v>16216.446428571429</c:v>
                </c:pt>
                <c:pt idx="4">
                  <c:v>9896.1904761904771</c:v>
                </c:pt>
                <c:pt idx="5">
                  <c:v>14242.434523809523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9-43BE-B93E-0E2C3CC86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50"/>
        <c:axId val="358831648"/>
        <c:axId val="358828512"/>
      </c:barChart>
      <c:catAx>
        <c:axId val="35882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58830472"/>
        <c:crosses val="autoZero"/>
        <c:auto val="1"/>
        <c:lblAlgn val="ctr"/>
        <c:lblOffset val="100"/>
        <c:noMultiLvlLbl val="0"/>
      </c:catAx>
      <c:valAx>
        <c:axId val="358830472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58828120"/>
        <c:crosses val="autoZero"/>
        <c:crossBetween val="between"/>
      </c:valAx>
      <c:valAx>
        <c:axId val="358828512"/>
        <c:scaling>
          <c:orientation val="minMax"/>
          <c:max val="50000"/>
        </c:scaling>
        <c:delete val="0"/>
        <c:axPos val="b"/>
        <c:numFmt formatCode="&quot;€&quot;\ 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58831648"/>
        <c:crosses val="autoZero"/>
        <c:crossBetween val="between"/>
        <c:majorUnit val="10000"/>
      </c:valAx>
      <c:catAx>
        <c:axId val="35883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8828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427843637995552"/>
          <c:y val="0.10165756283676698"/>
          <c:w val="0.29600781323919134"/>
          <c:h val="0.1705456729270294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50"/>
      <c:rotY val="45"/>
      <c:depthPercent val="5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2.7220772531538658E-2"/>
          <c:y val="4.9913584001542874E-2"/>
          <c:w val="0.97277922746846135"/>
          <c:h val="0.950086415998457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1A-4E00-AAEB-040110A9B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1A-4E00-AAEB-040110A9BF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1A-4E00-AAEB-040110A9BF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1A-4E00-AAEB-040110A9BF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1A-4E00-AAEB-040110A9BF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1A-4E00-AAEB-040110A9BF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1A-4E00-AAEB-040110A9BF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E1A-4E00-AAEB-040110A9BFA4}"/>
              </c:ext>
            </c:extLst>
          </c:dPt>
          <c:dLbls>
            <c:dLbl>
              <c:idx val="0"/>
              <c:layout>
                <c:manualLayout>
                  <c:x val="-0.16762088751013343"/>
                  <c:y val="-7.897788393883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1A-4E00-AAEB-040110A9BFA4}"/>
                </c:ext>
              </c:extLst>
            </c:dLbl>
            <c:dLbl>
              <c:idx val="1"/>
              <c:layout>
                <c:manualLayout>
                  <c:x val="0.16744924660161711"/>
                  <c:y val="-0.143453690443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1A-4E00-AAEB-040110A9BF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1A-4E00-AAEB-040110A9BFA4}"/>
                </c:ext>
              </c:extLst>
            </c:dLbl>
            <c:dLbl>
              <c:idx val="3"/>
              <c:layout>
                <c:manualLayout>
                  <c:x val="0.14468724630119686"/>
                  <c:y val="8.755884753819767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1A-4E00-AAEB-040110A9BFA4}"/>
                </c:ext>
              </c:extLst>
            </c:dLbl>
            <c:dLbl>
              <c:idx val="4"/>
              <c:layout>
                <c:manualLayout>
                  <c:x val="9.1474375921644466E-2"/>
                  <c:y val="0.11024291110729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1A-4E00-AAEB-040110A9BF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Risposte!$AB$195:$AB$199</c:f>
              <c:strCache>
                <c:ptCount val="5"/>
                <c:pt idx="0">
                  <c:v>Aiuto solo in conto capitale</c:v>
                </c:pt>
                <c:pt idx="1">
                  <c:v>Aiuto in conto capitale + garanzia pubblica</c:v>
                </c:pt>
                <c:pt idx="2">
                  <c:v>Aiuto c/capitale + zero interessi</c:v>
                </c:pt>
                <c:pt idx="3">
                  <c:v>Aiuto c/capitale  + garanzia pubblica + zero interessi</c:v>
                </c:pt>
                <c:pt idx="4">
                  <c:v>Non saprei giudicare</c:v>
                </c:pt>
              </c:strCache>
            </c:strRef>
          </c:cat>
          <c:val>
            <c:numRef>
              <c:f>Risposte!$AD$195:$AD$199</c:f>
              <c:numCache>
                <c:formatCode>0%</c:formatCode>
                <c:ptCount val="5"/>
                <c:pt idx="0">
                  <c:v>0.29255319148936171</c:v>
                </c:pt>
                <c:pt idx="1">
                  <c:v>0.26595744680851063</c:v>
                </c:pt>
                <c:pt idx="2">
                  <c:v>0</c:v>
                </c:pt>
                <c:pt idx="3">
                  <c:v>0.15425531914893617</c:v>
                </c:pt>
                <c:pt idx="4">
                  <c:v>0.28723404255319152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E1A-4E00-AAEB-040110A9BF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07243121386363E-2"/>
          <c:y val="5.1610572379455294E-2"/>
          <c:w val="0.8488252464595234"/>
          <c:h val="0.77748152031124063"/>
        </c:manualLayout>
      </c:layout>
      <c:barChart>
        <c:barDir val="col"/>
        <c:grouping val="clustered"/>
        <c:varyColors val="0"/>
        <c:ser>
          <c:idx val="0"/>
          <c:order val="1"/>
          <c:tx>
            <c:v>% di aziende hanno investito</c:v>
          </c:tx>
          <c:spPr>
            <a:solidFill>
              <a:srgbClr val="33CC3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29308489485319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1B-4BF9-81EB-C6259FE0CBFE}"/>
                </c:ext>
              </c:extLst>
            </c:dLbl>
            <c:dLbl>
              <c:idx val="1"/>
              <c:layout>
                <c:manualLayout>
                  <c:x val="-5.7341753027576284E-2"/>
                  <c:y val="-3.64188303131997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1B-4BF9-81EB-C6259FE0CBFE}"/>
                </c:ext>
              </c:extLst>
            </c:dLbl>
            <c:dLbl>
              <c:idx val="2"/>
              <c:layout>
                <c:manualLayout>
                  <c:x val="-5.146054758885054E-2"/>
                  <c:y val="-3.6418830313199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1B-4BF9-81EB-C6259FE0CBFE}"/>
                </c:ext>
              </c:extLst>
            </c:dLbl>
            <c:dLbl>
              <c:idx val="3"/>
              <c:layout>
                <c:manualLayout>
                  <c:x val="-3.9698136711398949E-2"/>
                  <c:y val="-3.6418830313199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1B-4BF9-81EB-C6259FE0CBFE}"/>
                </c:ext>
              </c:extLst>
            </c:dLbl>
            <c:dLbl>
              <c:idx val="4"/>
              <c:layout>
                <c:manualLayout>
                  <c:x val="-3.3816931272673177E-2"/>
                  <c:y val="-1.456753212527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1B-4BF9-81EB-C6259FE0CBF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 RICA.xlsx]Abruzzo'!$C$1192,'[SP RICA.xlsx]Abruzzo'!$F$1192,'[SP RICA.xlsx]Abruzzo'!$I$1192,'[SP RICA.xlsx]Abruzzo'!$L$1192,'[SP RICA.xlsx]Abruzzo'!$O$1192</c:f>
              <c:strCache>
                <c:ptCount val="5"/>
                <c:pt idx="0">
                  <c:v>terreni</c:v>
                </c:pt>
                <c:pt idx="1">
                  <c:v>piantagioni</c:v>
                </c:pt>
                <c:pt idx="2">
                  <c:v>fabbricati e manufatti</c:v>
                </c:pt>
                <c:pt idx="3">
                  <c:v>macchine attrezzi e impianti</c:v>
                </c:pt>
                <c:pt idx="4">
                  <c:v>altri inv. fissi</c:v>
                </c:pt>
              </c:strCache>
            </c:strRef>
          </c:cat>
          <c:val>
            <c:numRef>
              <c:f>'[SP RICA.xlsx]Abruzzo'!$C$1193,'[SP RICA.xlsx]Abruzzo'!$F$1193,'[SP RICA.xlsx]Abruzzo'!$I$1193,'[SP RICA.xlsx]Abruzzo'!$L$1193,'[SP RICA.xlsx]Abruzzo'!$O$1193</c:f>
              <c:numCache>
                <c:formatCode>0.0%</c:formatCode>
                <c:ptCount val="5"/>
                <c:pt idx="0">
                  <c:v>8.0931796349663784E-2</c:v>
                </c:pt>
                <c:pt idx="1">
                  <c:v>4.2026897214217096E-2</c:v>
                </c:pt>
                <c:pt idx="2">
                  <c:v>3.6263208453410183E-2</c:v>
                </c:pt>
                <c:pt idx="3">
                  <c:v>0.11671469740634005</c:v>
                </c:pt>
                <c:pt idx="4">
                  <c:v>6.1239193083573486E-2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5-4A11-BDB9-964E21BC27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1472928"/>
        <c:axId val="411473320"/>
      </c:barChart>
      <c:barChart>
        <c:barDir val="col"/>
        <c:grouping val="clustered"/>
        <c:varyColors val="0"/>
        <c:ser>
          <c:idx val="1"/>
          <c:order val="0"/>
          <c:tx>
            <c:v>Importo medio dell'investimento</c:v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&quot;€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 RICA.xlsx]Abruzzo'!$C$1192,'[SP RICA.xlsx]Abruzzo'!$F$1192,'[SP RICA.xlsx]Abruzzo'!$I$1192,'[SP RICA.xlsx]Abruzzo'!$L$1192,'[SP RICA.xlsx]Abruzzo'!$O$1192</c:f>
              <c:strCache>
                <c:ptCount val="5"/>
                <c:pt idx="0">
                  <c:v>terreni</c:v>
                </c:pt>
                <c:pt idx="1">
                  <c:v>piantagioni</c:v>
                </c:pt>
                <c:pt idx="2">
                  <c:v>fabbricati e manufatti</c:v>
                </c:pt>
                <c:pt idx="3">
                  <c:v>macchine attrezzi e impianti</c:v>
                </c:pt>
                <c:pt idx="4">
                  <c:v>altri inv. fissi</c:v>
                </c:pt>
              </c:strCache>
            </c:strRef>
          </c:cat>
          <c:val>
            <c:numRef>
              <c:f>'[SP RICA.xlsx]Abruzzo'!$E$1189,'[SP RICA.xlsx]Abruzzo'!$H$1189,'[SP RICA.xlsx]Abruzzo'!$K$1189,'[SP RICA.xlsx]Abruzzo'!$N$1189,'[SP RICA.xlsx]Abruzzo'!$Q$1189</c:f>
              <c:numCache>
                <c:formatCode>"€"\ #,##0</c:formatCode>
                <c:ptCount val="5"/>
                <c:pt idx="0">
                  <c:v>25057.219584569732</c:v>
                </c:pt>
                <c:pt idx="1">
                  <c:v>15598.165714285715</c:v>
                </c:pt>
                <c:pt idx="2">
                  <c:v>31167.72847682119</c:v>
                </c:pt>
                <c:pt idx="3">
                  <c:v>11377.306584362141</c:v>
                </c:pt>
                <c:pt idx="4">
                  <c:v>8036.7137254901963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5-4A11-BDB9-964E21BC2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78808"/>
        <c:axId val="411478416"/>
      </c:barChart>
      <c:catAx>
        <c:axId val="4114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411473320"/>
        <c:crosses val="autoZero"/>
        <c:auto val="1"/>
        <c:lblAlgn val="ctr"/>
        <c:lblOffset val="100"/>
        <c:noMultiLvlLbl val="0"/>
      </c:catAx>
      <c:valAx>
        <c:axId val="41147332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411472928"/>
        <c:crosses val="autoZero"/>
        <c:crossBetween val="between"/>
      </c:valAx>
      <c:valAx>
        <c:axId val="411478416"/>
        <c:scaling>
          <c:orientation val="minMax"/>
        </c:scaling>
        <c:delete val="0"/>
        <c:axPos val="r"/>
        <c:numFmt formatCode="&quot;€&quot;\ 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411478808"/>
        <c:crosses val="max"/>
        <c:crossBetween val="between"/>
      </c:valAx>
      <c:catAx>
        <c:axId val="411478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478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8287562003014"/>
          <c:y val="3.5786519125477784E-2"/>
          <c:w val="0.26806256537486606"/>
          <c:h val="0.1931897300439997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3478300190106E-2"/>
          <c:y val="3.0651127977770441E-2"/>
          <c:w val="0.89702563050463702"/>
          <c:h val="0.72560887669702767"/>
        </c:manualLayout>
      </c:layout>
      <c:barChart>
        <c:barDir val="col"/>
        <c:grouping val="clustered"/>
        <c:varyColors val="0"/>
        <c:ser>
          <c:idx val="0"/>
          <c:order val="0"/>
          <c:tx>
            <c:v>% di aziende che utilizzano la fonte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Risposte!$C$71:$C$76</c:f>
              <c:strCache>
                <c:ptCount val="6"/>
                <c:pt idx="0">
                  <c:v>Autofinanziamento (Risorse proprie/familiari) </c:v>
                </c:pt>
                <c:pt idx="1">
                  <c:v>Debiti con istituti di credito</c:v>
                </c:pt>
                <c:pt idx="2">
                  <c:v>Debiti con altri soggetti</c:v>
                </c:pt>
                <c:pt idx="3">
                  <c:v>Contributi del PSR</c:v>
                </c:pt>
                <c:pt idx="4">
                  <c:v>Altri finanziamenti pubblici</c:v>
                </c:pt>
                <c:pt idx="5">
                  <c:v>Altra fonte</c:v>
                </c:pt>
              </c:strCache>
            </c:strRef>
          </c:cat>
          <c:val>
            <c:numRef>
              <c:f>Risposte!$AD$71:$AD$76</c:f>
              <c:numCache>
                <c:formatCode>0%</c:formatCode>
                <c:ptCount val="6"/>
                <c:pt idx="0">
                  <c:v>0.90640394088669951</c:v>
                </c:pt>
                <c:pt idx="1">
                  <c:v>0.59113300492610843</c:v>
                </c:pt>
                <c:pt idx="2">
                  <c:v>9.3596059113300489E-2</c:v>
                </c:pt>
                <c:pt idx="3">
                  <c:v>0.44334975369458129</c:v>
                </c:pt>
                <c:pt idx="4">
                  <c:v>0.13793103448275862</c:v>
                </c:pt>
                <c:pt idx="5">
                  <c:v>1.9704433497536946E-2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C-4196-A241-A69013AA81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8833608"/>
        <c:axId val="358829688"/>
      </c:barChart>
      <c:lineChart>
        <c:grouping val="standard"/>
        <c:varyColors val="0"/>
        <c:ser>
          <c:idx val="1"/>
          <c:order val="1"/>
          <c:tx>
            <c:v>% media di copertura dell'investimento con la fonte</c:v>
          </c:tx>
          <c:spPr>
            <a:ln w="76200" cap="rnd" cmpd="tri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Risposte!$C$71:$C$76</c:f>
              <c:strCache>
                <c:ptCount val="6"/>
                <c:pt idx="0">
                  <c:v>Autofinanziamento (Risorse proprie/familiari) </c:v>
                </c:pt>
                <c:pt idx="1">
                  <c:v>Debiti con istituti di credito</c:v>
                </c:pt>
                <c:pt idx="2">
                  <c:v>Debiti con altri soggetti</c:v>
                </c:pt>
                <c:pt idx="3">
                  <c:v>Contributi del PSR</c:v>
                </c:pt>
                <c:pt idx="4">
                  <c:v>Altri finanziamenti pubblici</c:v>
                </c:pt>
                <c:pt idx="5">
                  <c:v>Altra fonte</c:v>
                </c:pt>
              </c:strCache>
            </c:strRef>
          </c:cat>
          <c:val>
            <c:numRef>
              <c:f>Risposte!$AE$71:$AE$76</c:f>
              <c:numCache>
                <c:formatCode>0%</c:formatCode>
                <c:ptCount val="6"/>
                <c:pt idx="0">
                  <c:v>0.57521739130434779</c:v>
                </c:pt>
                <c:pt idx="1">
                  <c:v>0.43766666666666665</c:v>
                </c:pt>
                <c:pt idx="2">
                  <c:v>0.15263157894736842</c:v>
                </c:pt>
                <c:pt idx="3">
                  <c:v>0.38355555555555554</c:v>
                </c:pt>
                <c:pt idx="4">
                  <c:v>0.24928571428571428</c:v>
                </c:pt>
                <c:pt idx="5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C-4196-A241-A69013AA8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830864"/>
        <c:axId val="358830080"/>
      </c:lineChart>
      <c:catAx>
        <c:axId val="35883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i="1"/>
                  <a:t>Fonte di finanziamento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8829688"/>
        <c:crosses val="autoZero"/>
        <c:auto val="1"/>
        <c:lblAlgn val="ctr"/>
        <c:lblOffset val="100"/>
        <c:noMultiLvlLbl val="0"/>
      </c:catAx>
      <c:valAx>
        <c:axId val="358829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8833608"/>
        <c:crosses val="autoZero"/>
        <c:crossBetween val="between"/>
        <c:majorUnit val="0.2"/>
      </c:valAx>
      <c:valAx>
        <c:axId val="35883008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high"/>
        <c:crossAx val="358830864"/>
        <c:crosses val="autoZero"/>
        <c:crossBetween val="between"/>
      </c:valAx>
      <c:catAx>
        <c:axId val="35883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830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79930109957654"/>
          <c:y val="6.6257261410788387E-2"/>
          <c:w val="0.51174260403752359"/>
          <c:h val="9.7232277244965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5571626136146"/>
          <c:y val="7.9294814022584204E-2"/>
          <c:w val="0.62836599036261342"/>
          <c:h val="0.83380278119043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Risposte!$AS$78</c:f>
              <c:strCache>
                <c:ptCount val="1"/>
                <c:pt idx="0">
                  <c:v>Sì, con esito positivo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FFC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Risposte!$AT$77:$BH$77</c:f>
              <c:strCache>
                <c:ptCount val="15"/>
                <c:pt idx="0">
                  <c:v>Totale</c:v>
                </c:pt>
                <c:pt idx="1">
                  <c:v>&lt;20 mila €</c:v>
                </c:pt>
                <c:pt idx="2">
                  <c:v>20-50 mila €</c:v>
                </c:pt>
                <c:pt idx="3">
                  <c:v>50 - 100 mila €</c:v>
                </c:pt>
                <c:pt idx="4">
                  <c:v>&gt;100 mila €</c:v>
                </c:pt>
                <c:pt idx="5">
                  <c:v>&lt;2 anni</c:v>
                </c:pt>
                <c:pt idx="6">
                  <c:v>2-5 anni</c:v>
                </c:pt>
                <c:pt idx="7">
                  <c:v>5-10 anni</c:v>
                </c:pt>
                <c:pt idx="8">
                  <c:v>&gt;10 anni</c:v>
                </c:pt>
                <c:pt idx="9">
                  <c:v>seminativi</c:v>
                </c:pt>
                <c:pt idx="10">
                  <c:v>orticoli</c:v>
                </c:pt>
                <c:pt idx="11">
                  <c:v>viticoli</c:v>
                </c:pt>
                <c:pt idx="12">
                  <c:v>altri permanenti</c:v>
                </c:pt>
                <c:pt idx="13">
                  <c:v>allevamenti</c:v>
                </c:pt>
                <c:pt idx="14">
                  <c:v>altri</c:v>
                </c:pt>
              </c:strCache>
            </c:strRef>
          </c:cat>
          <c:val>
            <c:numRef>
              <c:f>Risposte!$AT$78:$BH$78</c:f>
              <c:numCache>
                <c:formatCode>0%</c:formatCode>
                <c:ptCount val="15"/>
                <c:pt idx="0">
                  <c:v>0.44135802469135804</c:v>
                </c:pt>
                <c:pt idx="1">
                  <c:v>0.3087248322147651</c:v>
                </c:pt>
                <c:pt idx="2">
                  <c:v>0.35849056603773582</c:v>
                </c:pt>
                <c:pt idx="3">
                  <c:v>0.56862745098039214</c:v>
                </c:pt>
                <c:pt idx="4">
                  <c:v>0.6901408450704225</c:v>
                </c:pt>
                <c:pt idx="5">
                  <c:v>0.25423728813559321</c:v>
                </c:pt>
                <c:pt idx="6">
                  <c:v>0.50684931506849318</c:v>
                </c:pt>
                <c:pt idx="7">
                  <c:v>0.45454545454545453</c:v>
                </c:pt>
                <c:pt idx="8">
                  <c:v>0.4779874213836478</c:v>
                </c:pt>
                <c:pt idx="9">
                  <c:v>0.35</c:v>
                </c:pt>
                <c:pt idx="10">
                  <c:v>0.69230769230769229</c:v>
                </c:pt>
                <c:pt idx="11">
                  <c:v>0.49411764705882355</c:v>
                </c:pt>
                <c:pt idx="12">
                  <c:v>0.48648648648648651</c:v>
                </c:pt>
                <c:pt idx="13">
                  <c:v>0.34375</c:v>
                </c:pt>
                <c:pt idx="14">
                  <c:v>0.34065934065934067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1-4BB4-8848-B907B92CB4CE}"/>
            </c:ext>
          </c:extLst>
        </c:ser>
        <c:ser>
          <c:idx val="1"/>
          <c:order val="1"/>
          <c:tx>
            <c:strRef>
              <c:f>Risposte!$AS$79</c:f>
              <c:strCache>
                <c:ptCount val="1"/>
                <c:pt idx="0">
                  <c:v>Sì, con esito negativo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p3d>
              <a:contourClr>
                <a:schemeClr val="bg1">
                  <a:lumMod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9.1478149561182548E-17"/>
                  <c:y val="7.39117720231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F3-4174-B741-B316FB4D3B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CCF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Risposte!$AT$77:$BH$77</c:f>
              <c:strCache>
                <c:ptCount val="15"/>
                <c:pt idx="0">
                  <c:v>Totale</c:v>
                </c:pt>
                <c:pt idx="1">
                  <c:v>&lt;20 mila €</c:v>
                </c:pt>
                <c:pt idx="2">
                  <c:v>20-50 mila €</c:v>
                </c:pt>
                <c:pt idx="3">
                  <c:v>50 - 100 mila €</c:v>
                </c:pt>
                <c:pt idx="4">
                  <c:v>&gt;100 mila €</c:v>
                </c:pt>
                <c:pt idx="5">
                  <c:v>&lt;2 anni</c:v>
                </c:pt>
                <c:pt idx="6">
                  <c:v>2-5 anni</c:v>
                </c:pt>
                <c:pt idx="7">
                  <c:v>5-10 anni</c:v>
                </c:pt>
                <c:pt idx="8">
                  <c:v>&gt;10 anni</c:v>
                </c:pt>
                <c:pt idx="9">
                  <c:v>seminativi</c:v>
                </c:pt>
                <c:pt idx="10">
                  <c:v>orticoli</c:v>
                </c:pt>
                <c:pt idx="11">
                  <c:v>viticoli</c:v>
                </c:pt>
                <c:pt idx="12">
                  <c:v>altri permanenti</c:v>
                </c:pt>
                <c:pt idx="13">
                  <c:v>allevamenti</c:v>
                </c:pt>
                <c:pt idx="14">
                  <c:v>altri</c:v>
                </c:pt>
              </c:strCache>
            </c:strRef>
          </c:cat>
          <c:val>
            <c:numRef>
              <c:f>Risposte!$AT$79:$BH$79</c:f>
              <c:numCache>
                <c:formatCode>0%</c:formatCode>
                <c:ptCount val="15"/>
                <c:pt idx="0">
                  <c:v>0.11419753086419752</c:v>
                </c:pt>
                <c:pt idx="1">
                  <c:v>0.11409395973154363</c:v>
                </c:pt>
                <c:pt idx="2">
                  <c:v>0.16981132075471697</c:v>
                </c:pt>
                <c:pt idx="3">
                  <c:v>3.9215686274509803E-2</c:v>
                </c:pt>
                <c:pt idx="4">
                  <c:v>0.12676056338028169</c:v>
                </c:pt>
                <c:pt idx="5">
                  <c:v>0.13559322033898305</c:v>
                </c:pt>
                <c:pt idx="6">
                  <c:v>0.15068493150684931</c:v>
                </c:pt>
                <c:pt idx="7">
                  <c:v>0.12121212121212122</c:v>
                </c:pt>
                <c:pt idx="8">
                  <c:v>8.8050314465408799E-2</c:v>
                </c:pt>
                <c:pt idx="9">
                  <c:v>7.4999999999999997E-2</c:v>
                </c:pt>
                <c:pt idx="10">
                  <c:v>0.10256410256410256</c:v>
                </c:pt>
                <c:pt idx="11">
                  <c:v>0.10588235294117647</c:v>
                </c:pt>
                <c:pt idx="12">
                  <c:v>2.7027027027027029E-2</c:v>
                </c:pt>
                <c:pt idx="13">
                  <c:v>0.15625</c:v>
                </c:pt>
                <c:pt idx="14">
                  <c:v>0.16483516483516483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1-4BB4-8848-B907B92CB4CE}"/>
            </c:ext>
          </c:extLst>
        </c:ser>
        <c:ser>
          <c:idx val="2"/>
          <c:order val="2"/>
          <c:tx>
            <c:strRef>
              <c:f>Risposte!$AS$80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C99FF">
                <a:alpha val="29804"/>
              </a:srgb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contourClr>
                <a:schemeClr val="bg1">
                  <a:lumMod val="85000"/>
                </a:schemeClr>
              </a:contourClr>
            </a:sp3d>
          </c:spPr>
          <c:invertIfNegative val="0"/>
          <c:dLbls>
            <c:delete val="1"/>
          </c:dLbls>
          <c:cat>
            <c:strRef>
              <c:f>Risposte!$AT$77:$BH$77</c:f>
              <c:strCache>
                <c:ptCount val="15"/>
                <c:pt idx="0">
                  <c:v>Totale</c:v>
                </c:pt>
                <c:pt idx="1">
                  <c:v>&lt;20 mila €</c:v>
                </c:pt>
                <c:pt idx="2">
                  <c:v>20-50 mila €</c:v>
                </c:pt>
                <c:pt idx="3">
                  <c:v>50 - 100 mila €</c:v>
                </c:pt>
                <c:pt idx="4">
                  <c:v>&gt;100 mila €</c:v>
                </c:pt>
                <c:pt idx="5">
                  <c:v>&lt;2 anni</c:v>
                </c:pt>
                <c:pt idx="6">
                  <c:v>2-5 anni</c:v>
                </c:pt>
                <c:pt idx="7">
                  <c:v>5-10 anni</c:v>
                </c:pt>
                <c:pt idx="8">
                  <c:v>&gt;10 anni</c:v>
                </c:pt>
                <c:pt idx="9">
                  <c:v>seminativi</c:v>
                </c:pt>
                <c:pt idx="10">
                  <c:v>orticoli</c:v>
                </c:pt>
                <c:pt idx="11">
                  <c:v>viticoli</c:v>
                </c:pt>
                <c:pt idx="12">
                  <c:v>altri permanenti</c:v>
                </c:pt>
                <c:pt idx="13">
                  <c:v>allevamenti</c:v>
                </c:pt>
                <c:pt idx="14">
                  <c:v>altri</c:v>
                </c:pt>
              </c:strCache>
            </c:strRef>
          </c:cat>
          <c:val>
            <c:numRef>
              <c:f>Risposte!$AT$80:$BH$80</c:f>
              <c:numCache>
                <c:formatCode>0%</c:formatCode>
                <c:ptCount val="15"/>
                <c:pt idx="0">
                  <c:v>0.44444444444444442</c:v>
                </c:pt>
                <c:pt idx="1">
                  <c:v>0.57718120805369133</c:v>
                </c:pt>
                <c:pt idx="2">
                  <c:v>0.47169811320754718</c:v>
                </c:pt>
                <c:pt idx="3">
                  <c:v>0.39215686274509803</c:v>
                </c:pt>
                <c:pt idx="4">
                  <c:v>0.18309859154929578</c:v>
                </c:pt>
                <c:pt idx="5">
                  <c:v>0.61016949152542377</c:v>
                </c:pt>
                <c:pt idx="6">
                  <c:v>0.34246575342465752</c:v>
                </c:pt>
                <c:pt idx="7">
                  <c:v>0.42424242424242425</c:v>
                </c:pt>
                <c:pt idx="8">
                  <c:v>0.43396226415094341</c:v>
                </c:pt>
                <c:pt idx="9">
                  <c:v>0.57499999999999996</c:v>
                </c:pt>
                <c:pt idx="10">
                  <c:v>0.20512820512820512</c:v>
                </c:pt>
                <c:pt idx="11">
                  <c:v>0.4</c:v>
                </c:pt>
                <c:pt idx="12">
                  <c:v>0.48648648648648651</c:v>
                </c:pt>
                <c:pt idx="13">
                  <c:v>0.5</c:v>
                </c:pt>
                <c:pt idx="14">
                  <c:v>0.49450549450549453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F3-4174-B741-B316FB4D3B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5237608"/>
        <c:axId val="360263056"/>
        <c:axId val="0"/>
      </c:bar3DChart>
      <c:catAx>
        <c:axId val="205237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0263056"/>
        <c:crosses val="autoZero"/>
        <c:auto val="1"/>
        <c:lblAlgn val="ctr"/>
        <c:lblOffset val="100"/>
        <c:tickLblSkip val="1"/>
        <c:noMultiLvlLbl val="0"/>
      </c:catAx>
      <c:valAx>
        <c:axId val="3602630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2376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16751453362976"/>
          <c:y val="1.2288366774183693E-2"/>
          <c:w val="0.50214630066064936"/>
          <c:h val="7.130604816006214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50"/>
      <c:rotY val="45"/>
      <c:depthPercent val="5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9.8760261381071537E-2"/>
          <c:y val="9.8595360401869697E-2"/>
          <c:w val="0.73175940132365114"/>
          <c:h val="0.716352746312222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pattFill prst="openDmnd">
                <a:fgClr>
                  <a:schemeClr val="accent6">
                    <a:lumMod val="75000"/>
                  </a:schemeClr>
                </a:fgClr>
                <a:bgClr>
                  <a:srgbClr val="006666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7E-4A29-AE2A-0513148374AF}"/>
              </c:ext>
            </c:extLst>
          </c:dPt>
          <c:dPt>
            <c:idx val="1"/>
            <c:bubble3D val="0"/>
            <c:spPr>
              <a:pattFill prst="dkUpDiag">
                <a:fgClr>
                  <a:schemeClr val="accent6">
                    <a:lumMod val="75000"/>
                  </a:schemeClr>
                </a:fgClr>
                <a:bgClr>
                  <a:srgbClr val="006666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7E-4A29-AE2A-0513148374AF}"/>
              </c:ext>
            </c:extLst>
          </c:dPt>
          <c:dPt>
            <c:idx val="2"/>
            <c:bubble3D val="0"/>
            <c:spPr>
              <a:pattFill prst="dkHorz">
                <a:fgClr>
                  <a:srgbClr val="33CC33"/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7E-4A29-AE2A-0513148374AF}"/>
              </c:ext>
            </c:extLst>
          </c:dPt>
          <c:dPt>
            <c:idx val="3"/>
            <c:bubble3D val="0"/>
            <c:spPr>
              <a:pattFill prst="dkHorz">
                <a:fgClr>
                  <a:srgbClr val="FF7C80"/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7E-4A29-AE2A-0513148374AF}"/>
              </c:ext>
            </c:extLst>
          </c:dPt>
          <c:dPt>
            <c:idx val="4"/>
            <c:bubble3D val="0"/>
            <c:spPr>
              <a:pattFill prst="lgConfetti">
                <a:fgClr>
                  <a:srgbClr val="FF7C80"/>
                </a:fgClr>
                <a:bgClr>
                  <a:srgbClr val="FFCCFF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A7E-4A29-AE2A-0513148374AF}"/>
              </c:ext>
            </c:extLst>
          </c:dPt>
          <c:dPt>
            <c:idx val="5"/>
            <c:bubble3D val="0"/>
            <c:spPr>
              <a:solidFill>
                <a:srgbClr val="B0DEF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A7E-4A29-AE2A-0513148374AF}"/>
              </c:ext>
            </c:extLst>
          </c:dPt>
          <c:dPt>
            <c:idx val="6"/>
            <c:bubble3D val="0"/>
            <c:spPr>
              <a:solidFill>
                <a:srgbClr val="D9D9D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A7E-4A29-AE2A-0513148374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A7E-4A29-AE2A-0513148374AF}"/>
              </c:ext>
            </c:extLst>
          </c:dPt>
          <c:dLbls>
            <c:dLbl>
              <c:idx val="0"/>
              <c:layout>
                <c:manualLayout>
                  <c:x val="-0.22003035071453272"/>
                  <c:y val="7.60146265947792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1468073398197"/>
                      <c:h val="0.303343831740778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7E-4A29-AE2A-0513148374AF}"/>
                </c:ext>
              </c:extLst>
            </c:dLbl>
            <c:dLbl>
              <c:idx val="1"/>
              <c:layout>
                <c:manualLayout>
                  <c:x val="-0.17938200638847207"/>
                  <c:y val="-0.1918969732557518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33720585382683"/>
                      <c:h val="0.282907382693642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7E-4A29-AE2A-0513148374AF}"/>
                </c:ext>
              </c:extLst>
            </c:dLbl>
            <c:dLbl>
              <c:idx val="2"/>
              <c:layout>
                <c:manualLayout>
                  <c:x val="5.0610613142164683E-3"/>
                  <c:y val="-0.1911591801432651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735649010519761"/>
                      <c:h val="0.33318832698930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A7E-4A29-AE2A-0513148374AF}"/>
                </c:ext>
              </c:extLst>
            </c:dLbl>
            <c:dLbl>
              <c:idx val="3"/>
              <c:layout>
                <c:manualLayout>
                  <c:x val="0.18012314396463258"/>
                  <c:y val="-0.186113216272109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1828358208955"/>
                      <c:h val="0.22476999444281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A7E-4A29-AE2A-0513148374AF}"/>
                </c:ext>
              </c:extLst>
            </c:dLbl>
            <c:dLbl>
              <c:idx val="4"/>
              <c:layout>
                <c:manualLayout>
                  <c:x val="0.14737562450986352"/>
                  <c:y val="3.34996734034184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1331712764825"/>
                      <c:h val="0.28909028485158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A7E-4A29-AE2A-0513148374AF}"/>
                </c:ext>
              </c:extLst>
            </c:dLbl>
            <c:dLbl>
              <c:idx val="5"/>
              <c:layout>
                <c:manualLayout>
                  <c:x val="-3.1923634774987879E-2"/>
                  <c:y val="8.020193204559763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06283052198096"/>
                      <c:h val="0.25686426502386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A7E-4A29-AE2A-0513148374AF}"/>
                </c:ext>
              </c:extLst>
            </c:dLbl>
            <c:dLbl>
              <c:idx val="6"/>
              <c:layout>
                <c:manualLayout>
                  <c:x val="-5.6557762369260358E-4"/>
                  <c:y val="0.1213411867669285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7E-4A29-AE2A-0513148374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Risposte!$AB$201:$AB$207</c:f>
              <c:strCache>
                <c:ptCount val="7"/>
                <c:pt idx="0">
                  <c:v>Contenti: hanno ottenuto tutto il finanziamento chiesto e a condizioni ragionevoli</c:v>
                </c:pt>
                <c:pt idx="1">
                  <c:v>Scontenti: hanno ottenuto tutto il finanziamento richiesto, ma a condizioni non soddisfacenti</c:v>
                </c:pt>
                <c:pt idx="2">
                  <c:v>Decurtati: hanno ottenuto un finanziamento inferiore a quello richiesto</c:v>
                </c:pt>
                <c:pt idx="3">
                  <c:v>Respinti: non hanno ottenuto il finanziamento richiesto</c:v>
                </c:pt>
                <c:pt idx="4">
                  <c:v>Sfiduciati: avrebbero avuto necessità, ma non hanno neppure provato a chiedere il finanziamento</c:v>
                </c:pt>
                <c:pt idx="5">
                  <c:v>Alternativi: hanno ottenuto il finanziamento, ma non dalle banche </c:v>
                </c:pt>
                <c:pt idx="6">
                  <c:v>Non bisognosi: non hanno avuto necessità di finanziamento</c:v>
                </c:pt>
              </c:strCache>
            </c:strRef>
          </c:cat>
          <c:val>
            <c:numRef>
              <c:f>Risposte!$AD$201:$AD$207</c:f>
              <c:numCache>
                <c:formatCode>0%</c:formatCode>
                <c:ptCount val="7"/>
                <c:pt idx="0">
                  <c:v>0.19444444444444445</c:v>
                </c:pt>
                <c:pt idx="1">
                  <c:v>0.11728395061728394</c:v>
                </c:pt>
                <c:pt idx="2">
                  <c:v>0.12962962962962962</c:v>
                </c:pt>
                <c:pt idx="3">
                  <c:v>0.11419753086419752</c:v>
                </c:pt>
                <c:pt idx="4">
                  <c:v>0.16666666666666666</c:v>
                </c:pt>
                <c:pt idx="5">
                  <c:v>3.0864197530864196E-2</c:v>
                </c:pt>
                <c:pt idx="6">
                  <c:v>0.24691358024691357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A7E-4A29-AE2A-0513148374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109976643655961"/>
          <c:y val="4.2884990253411304E-2"/>
          <c:w val="0.47537881382953312"/>
          <c:h val="0.852189528940461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Risposte!$C$118:$C$124</c:f>
              <c:strCache>
                <c:ptCount val="7"/>
                <c:pt idx="0">
                  <c:v>Ho scarsa fiducia negli istituti di credito  </c:v>
                </c:pt>
                <c:pt idx="1">
                  <c:v>Avevo avuto precedenti esperienze negative con gli istituti di credito</c:v>
                </c:pt>
                <c:pt idx="2">
                  <c:v>Credo che non esistano sul mercato strumenti finanziari adatti alle esigenze delle aziende agricole</c:v>
                </c:pt>
                <c:pt idx="3">
                  <c:v>Sapevo di non avere i requisiti minimi (garanzie o altri requisiti) </c:v>
                </c:pt>
                <c:pt idx="4">
                  <c:v>Credo che i costi del finanziamento sarebbero stati eccessivi per me</c:v>
                </c:pt>
                <c:pt idx="5">
                  <c:v>Credo che i tempi di concessione del finanziamento sarebbero stati troppo lunghi per le mie esigenze</c:v>
                </c:pt>
                <c:pt idx="6">
                  <c:v>Altro</c:v>
                </c:pt>
              </c:strCache>
            </c:strRef>
          </c:cat>
          <c:val>
            <c:numRef>
              <c:f>Risposte!$AD$118:$AD$124</c:f>
              <c:numCache>
                <c:formatCode>0%</c:formatCode>
                <c:ptCount val="7"/>
                <c:pt idx="0">
                  <c:v>0.27777777777777779</c:v>
                </c:pt>
                <c:pt idx="1">
                  <c:v>0.11320754716981132</c:v>
                </c:pt>
                <c:pt idx="2">
                  <c:v>0.24528301886792453</c:v>
                </c:pt>
                <c:pt idx="3">
                  <c:v>0.24528301886792453</c:v>
                </c:pt>
                <c:pt idx="4">
                  <c:v>0.50943396226415094</c:v>
                </c:pt>
                <c:pt idx="5">
                  <c:v>9.4339622641509441E-2</c:v>
                </c:pt>
                <c:pt idx="6">
                  <c:v>9.4339622641509441E-2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D-4F9D-8CF9-C466749369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360263448"/>
        <c:axId val="360269720"/>
        <c:axId val="0"/>
      </c:bar3DChart>
      <c:catAx>
        <c:axId val="360263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60269720"/>
        <c:crosses val="autoZero"/>
        <c:auto val="1"/>
        <c:lblAlgn val="ctr"/>
        <c:lblOffset val="100"/>
        <c:noMultiLvlLbl val="0"/>
      </c:catAx>
      <c:valAx>
        <c:axId val="3602697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6026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40"/>
      <c:hPercent val="50"/>
      <c:rotY val="45"/>
      <c:depthPercent val="5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"/>
          <c:y val="3.3427759465519319E-2"/>
          <c:w val="0.97514612907963094"/>
          <c:h val="0.950086415998457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4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21-45C9-A3EA-6B549E3E557C}"/>
              </c:ext>
            </c:extLst>
          </c:dPt>
          <c:dPt>
            <c:idx val="1"/>
            <c:bubble3D val="0"/>
            <c:spPr>
              <a:solidFill>
                <a:schemeClr val="accent6">
                  <a:tint val="6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21-45C9-A3EA-6B549E3E557C}"/>
              </c:ext>
            </c:extLst>
          </c:dPt>
          <c:dPt>
            <c:idx val="2"/>
            <c:bubble3D val="0"/>
            <c:spPr>
              <a:solidFill>
                <a:schemeClr val="accent6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321-45C9-A3EA-6B549E3E557C}"/>
              </c:ext>
            </c:extLst>
          </c:dPt>
          <c:dPt>
            <c:idx val="3"/>
            <c:bubble3D val="0"/>
            <c:spPr>
              <a:solidFill>
                <a:schemeClr val="accent6">
                  <a:tint val="9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321-45C9-A3EA-6B549E3E557C}"/>
              </c:ext>
            </c:extLst>
          </c:dPt>
          <c:dPt>
            <c:idx val="4"/>
            <c:bubble3D val="0"/>
            <c:spPr>
              <a:solidFill>
                <a:schemeClr val="accent6">
                  <a:shade val="9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321-45C9-A3EA-6B549E3E557C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321-45C9-A3EA-6B549E3E557C}"/>
              </c:ext>
            </c:extLst>
          </c:dPt>
          <c:dPt>
            <c:idx val="6"/>
            <c:bubble3D val="0"/>
            <c:spPr>
              <a:solidFill>
                <a:schemeClr val="accent6">
                  <a:shade val="61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321-45C9-A3EA-6B549E3E557C}"/>
              </c:ext>
            </c:extLst>
          </c:dPt>
          <c:dPt>
            <c:idx val="7"/>
            <c:bubble3D val="0"/>
            <c:spPr>
              <a:solidFill>
                <a:schemeClr val="accent6">
                  <a:shade val="4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321-45C9-A3EA-6B549E3E557C}"/>
              </c:ext>
            </c:extLst>
          </c:dPt>
          <c:dLbls>
            <c:dLbl>
              <c:idx val="0"/>
              <c:layout>
                <c:manualLayout>
                  <c:x val="-3.9013050539031237E-2"/>
                  <c:y val="2.934516210965203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34099046480266"/>
                      <c:h val="0.14956833227267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21-45C9-A3EA-6B549E3E557C}"/>
                </c:ext>
              </c:extLst>
            </c:dLbl>
            <c:dLbl>
              <c:idx val="1"/>
              <c:layout>
                <c:manualLayout>
                  <c:x val="-0.14795757384529512"/>
                  <c:y val="8.9853999177652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1-45C9-A3EA-6B549E3E557C}"/>
                </c:ext>
              </c:extLst>
            </c:dLbl>
            <c:dLbl>
              <c:idx val="2"/>
              <c:layout>
                <c:manualLayout>
                  <c:x val="-0.12997444959961688"/>
                  <c:y val="-4.23507136519120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1-45C9-A3EA-6B549E3E557C}"/>
                </c:ext>
              </c:extLst>
            </c:dLbl>
            <c:dLbl>
              <c:idx val="3"/>
              <c:layout>
                <c:manualLayout>
                  <c:x val="-8.9488385202951479E-2"/>
                  <c:y val="-0.18640218499203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21-45C9-A3EA-6B549E3E557C}"/>
                </c:ext>
              </c:extLst>
            </c:dLbl>
            <c:dLbl>
              <c:idx val="4"/>
              <c:layout>
                <c:manualLayout>
                  <c:x val="0.11891824132862082"/>
                  <c:y val="-3.45302849879656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21-45C9-A3EA-6B549E3E557C}"/>
                </c:ext>
              </c:extLst>
            </c:dLbl>
            <c:dLbl>
              <c:idx val="5"/>
              <c:layout>
                <c:manualLayout>
                  <c:x val="0.10945452896505872"/>
                  <c:y val="0.10560327528898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21-45C9-A3EA-6B549E3E557C}"/>
                </c:ext>
              </c:extLst>
            </c:dLbl>
            <c:dLbl>
              <c:idx val="6"/>
              <c:layout>
                <c:manualLayout>
                  <c:x val="-0.12704881131264203"/>
                  <c:y val="9.42574688529781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21-45C9-A3EA-6B549E3E557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21-45C9-A3EA-6B549E3E55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Risposte!$C$146:$C$153</c:f>
              <c:strCache>
                <c:ptCount val="8"/>
                <c:pt idx="0">
                  <c:v>Meno di 10 mila €</c:v>
                </c:pt>
                <c:pt idx="1">
                  <c:v>10 - 20 mila €</c:v>
                </c:pt>
                <c:pt idx="2">
                  <c:v>20 - 50 mila €</c:v>
                </c:pt>
                <c:pt idx="3">
                  <c:v>50 - 100 mila €</c:v>
                </c:pt>
                <c:pt idx="4">
                  <c:v>100 - 200 mila €</c:v>
                </c:pt>
                <c:pt idx="5">
                  <c:v>200– 500 mila €</c:v>
                </c:pt>
                <c:pt idx="6">
                  <c:v>Oltre 500 mila €</c:v>
                </c:pt>
                <c:pt idx="7">
                  <c:v>Non saprei dire </c:v>
                </c:pt>
              </c:strCache>
            </c:strRef>
          </c:cat>
          <c:val>
            <c:numRef>
              <c:f>Risposte!$AD$146:$AD$153</c:f>
              <c:numCache>
                <c:formatCode>0%</c:formatCode>
                <c:ptCount val="8"/>
                <c:pt idx="0">
                  <c:v>7.9051383399209481E-3</c:v>
                </c:pt>
                <c:pt idx="1">
                  <c:v>5.533596837944664E-2</c:v>
                </c:pt>
                <c:pt idx="2">
                  <c:v>0.15019762845849802</c:v>
                </c:pt>
                <c:pt idx="3">
                  <c:v>0.2608695652173913</c:v>
                </c:pt>
                <c:pt idx="4">
                  <c:v>0.27667984189723321</c:v>
                </c:pt>
                <c:pt idx="5">
                  <c:v>0.17786561264822134</c:v>
                </c:pt>
                <c:pt idx="6">
                  <c:v>7.1146245059288543E-2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21-45C9-A3EA-6B549E3E55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109976643655961"/>
          <c:y val="4.2884990253411304E-2"/>
          <c:w val="0.47537881382953312"/>
          <c:h val="0.852189528940461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Risposte!$C$163:$C$172</c:f>
              <c:strCache>
                <c:ptCount val="10"/>
                <c:pt idx="0">
                  <c:v>Disponibilità di risorse proprie </c:v>
                </c:pt>
                <c:pt idx="1">
                  <c:v>Reperimento di prestiti da parenti o amici</c:v>
                </c:pt>
                <c:pt idx="2">
                  <c:v>Possibilità di rifiuto del finanziamento da parte degli istituti di credito</c:v>
                </c:pt>
                <c:pt idx="3">
                  <c:v>Reperimento delle garanzie da dare agli istituti di credito</c:v>
                </c:pt>
                <c:pt idx="4">
                  <c:v>Raccolta di tutti i documenti necessari per il finanziamento</c:v>
                </c:pt>
                <c:pt idx="5">
                  <c:v>Costi da sostenere per l’istruttoria del finanziamento</c:v>
                </c:pt>
                <c:pt idx="6">
                  <c:v>Tempi lunghi per avere la disponibilità finanziaria necessaria</c:v>
                </c:pt>
                <c:pt idx="7">
                  <c:v>Costi elevati per interessi</c:v>
                </c:pt>
                <c:pt idx="8">
                  <c:v>Altre difficoltà</c:v>
                </c:pt>
                <c:pt idx="9">
                  <c:v>Non mi aspetto nessuna difficoltà in particolare</c:v>
                </c:pt>
              </c:strCache>
            </c:strRef>
          </c:cat>
          <c:val>
            <c:numRef>
              <c:f>Risposte!$AD$163:$AD$172</c:f>
              <c:numCache>
                <c:formatCode>0%</c:formatCode>
                <c:ptCount val="10"/>
                <c:pt idx="0">
                  <c:v>0.4978540772532189</c:v>
                </c:pt>
                <c:pt idx="1">
                  <c:v>5.6034482758620691E-2</c:v>
                </c:pt>
                <c:pt idx="2">
                  <c:v>0.43776824034334766</c:v>
                </c:pt>
                <c:pt idx="3">
                  <c:v>0.29613733905579398</c:v>
                </c:pt>
                <c:pt idx="4">
                  <c:v>0.25</c:v>
                </c:pt>
                <c:pt idx="5">
                  <c:v>0.2413793103448276</c:v>
                </c:pt>
                <c:pt idx="6">
                  <c:v>0.61802575107296143</c:v>
                </c:pt>
                <c:pt idx="7">
                  <c:v>0.36051502145922748</c:v>
                </c:pt>
                <c:pt idx="8">
                  <c:v>9.4827586206896547E-2</c:v>
                </c:pt>
                <c:pt idx="9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665-8DA9-793B705E25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360264232"/>
        <c:axId val="360270504"/>
        <c:axId val="0"/>
      </c:bar3DChart>
      <c:catAx>
        <c:axId val="360264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60270504"/>
        <c:crosses val="autoZero"/>
        <c:auto val="1"/>
        <c:lblAlgn val="ctr"/>
        <c:lblOffset val="100"/>
        <c:noMultiLvlLbl val="0"/>
      </c:catAx>
      <c:valAx>
        <c:axId val="3602705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36026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50"/>
      <c:rotY val="45"/>
      <c:depthPercent val="5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2.7220772531538658E-2"/>
          <c:y val="4.9913584001542874E-2"/>
          <c:w val="0.97277922746846135"/>
          <c:h val="0.9500864159984571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8F-400C-8D74-0C464D9B02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8F-400C-8D74-0C464D9B02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8F-400C-8D74-0C464D9B02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8F-400C-8D74-0C464D9B02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98F-400C-8D74-0C464D9B02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98F-400C-8D74-0C464D9B02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98F-400C-8D74-0C464D9B02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98F-400C-8D74-0C464D9B0266}"/>
              </c:ext>
            </c:extLst>
          </c:dPt>
          <c:dLbls>
            <c:dLbl>
              <c:idx val="0"/>
              <c:layout>
                <c:manualLayout>
                  <c:x val="-0.16752933181233465"/>
                  <c:y val="-0.155314497823885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8F-400C-8D74-0C464D9B0266}"/>
                </c:ext>
              </c:extLst>
            </c:dLbl>
            <c:dLbl>
              <c:idx val="1"/>
              <c:layout>
                <c:manualLayout>
                  <c:x val="0.16745265604077611"/>
                  <c:y val="-0.112671170504231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79197201169801"/>
                      <c:h val="0.52162151457541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8F-400C-8D74-0C464D9B02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8F-400C-8D74-0C464D9B0266}"/>
                </c:ext>
              </c:extLst>
            </c:dLbl>
            <c:dLbl>
              <c:idx val="3"/>
              <c:layout>
                <c:manualLayout>
                  <c:x val="0.10706262399399627"/>
                  <c:y val="3.42300062499917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92191325918611"/>
                      <c:h val="0.34137621461765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8F-400C-8D74-0C464D9B02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Risposte!$AB$175:$AB$179</c:f>
              <c:strCache>
                <c:ptCount val="5"/>
                <c:pt idx="0">
                  <c:v>Aiuto solo in conto capitale</c:v>
                </c:pt>
                <c:pt idx="1">
                  <c:v>Aiuto in conto capitale + garanzia pubblica</c:v>
                </c:pt>
                <c:pt idx="2">
                  <c:v>Aiuto c/capitale + zero interessi</c:v>
                </c:pt>
                <c:pt idx="3">
                  <c:v>Aiuto c/capitale  + garanzia pubblica + zero interessi</c:v>
                </c:pt>
                <c:pt idx="4">
                  <c:v>Non saprei giudicare</c:v>
                </c:pt>
              </c:strCache>
            </c:strRef>
          </c:cat>
          <c:val>
            <c:numRef>
              <c:f>Risposte!$AD$175:$AD$179</c:f>
              <c:numCache>
                <c:formatCode>0%</c:formatCode>
                <c:ptCount val="5"/>
                <c:pt idx="0">
                  <c:v>0.44625407166123776</c:v>
                </c:pt>
                <c:pt idx="1">
                  <c:v>0.23452768729641693</c:v>
                </c:pt>
                <c:pt idx="2">
                  <c:v>0</c:v>
                </c:pt>
                <c:pt idx="3">
                  <c:v>9.4462540716612378E-2</c:v>
                </c:pt>
                <c:pt idx="4">
                  <c:v>0.22475570032573289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98F-400C-8D74-0C464D9B026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0.04576</cdr:x>
      <cdr:y>0.16061</cdr:y>
    </cdr:from>
    <cdr:to>
      <cdr:x>0.94189</cdr:x>
      <cdr:y>0.37104</cdr:y>
    </cdr:to>
    <cdr:sp macro="" textlink="">
      <cdr:nvSpPr>
        <cdr:cNvPr id="2" name="CasellaDiTesto 1"/>
        <cdr:cNvSpPr txBox="1"/>
      </cdr:nvSpPr>
      <cdr:spPr>
        <a:xfrm xmlns:a="http://schemas.openxmlformats.org/drawingml/2006/main" rot="16200000">
          <a:off x="4074533" y="-3111488"/>
          <a:ext cx="723178" cy="8050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1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100"/>
            <a:t>PLV</a:t>
          </a:r>
        </a:p>
      </cdr:txBody>
    </cdr:sp>
  </cdr:relSizeAnchor>
  <cdr:relSizeAnchor xmlns:cdr="http://schemas.openxmlformats.org/drawingml/2006/chartDrawing">
    <cdr:from>
      <cdr:x>0.0462</cdr:x>
      <cdr:y>0.37119</cdr:y>
    </cdr:from>
    <cdr:to>
      <cdr:x>0.94233</cdr:x>
      <cdr:y>0.58413</cdr:y>
    </cdr:to>
    <cdr:sp macro="" textlink="">
      <cdr:nvSpPr>
        <cdr:cNvPr id="3" name="CasellaDiTesto 2"/>
        <cdr:cNvSpPr txBox="1"/>
      </cdr:nvSpPr>
      <cdr:spPr>
        <a:xfrm xmlns:a="http://schemas.openxmlformats.org/drawingml/2006/main" rot="16200000">
          <a:off x="4074146" y="-2383483"/>
          <a:ext cx="731804" cy="8050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1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100"/>
            <a:t>Anzianità</a:t>
          </a:r>
        </a:p>
      </cdr:txBody>
    </cdr:sp>
  </cdr:relSizeAnchor>
  <cdr:relSizeAnchor xmlns:cdr="http://schemas.openxmlformats.org/drawingml/2006/chartDrawing">
    <cdr:from>
      <cdr:x>0.0463</cdr:x>
      <cdr:y>0.58265</cdr:y>
    </cdr:from>
    <cdr:to>
      <cdr:x>0.94127</cdr:x>
      <cdr:y>0.89659</cdr:y>
    </cdr:to>
    <cdr:sp macro="" textlink="">
      <cdr:nvSpPr>
        <cdr:cNvPr id="4" name="CasellaDiTesto 3"/>
        <cdr:cNvSpPr txBox="1"/>
      </cdr:nvSpPr>
      <cdr:spPr>
        <a:xfrm xmlns:a="http://schemas.openxmlformats.org/drawingml/2006/main" rot="16200000">
          <a:off x="3896297" y="-1477987"/>
          <a:ext cx="1078907" cy="8039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1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100"/>
            <a:t>OTE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E9F3C1B3-AF24-46D2-8369-CCB664EDE5B0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974DEA1-C681-4FD1-9128-221600D11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705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8C49F0E-6A94-4312-8F95-AF6A5433A5CA}" type="datetimeFigureOut">
              <a:rPr lang="it-IT" smtClean="0"/>
              <a:t>25/03/2021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231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628650" y="1412776"/>
            <a:ext cx="7886700" cy="476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" name="AutoShap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81750"/>
            <a:ext cx="569913" cy="330200"/>
          </a:xfrm>
          <a:prstGeom prst="foldedCorner">
            <a:avLst>
              <a:gd name="adj" fmla="val 208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600">
                <a:solidFill>
                  <a:srgbClr val="FEE9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6829C95-17DC-4940-9831-A1E891D52C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11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marL="0" algn="ctr" defTabSz="914400" rtl="0" eaLnBrk="1" fontAlgn="base" latinLnBrk="0" hangingPunct="1">
        <a:spcBef>
          <a:spcPct val="0"/>
        </a:spcBef>
        <a:spcAft>
          <a:spcPct val="0"/>
        </a:spcAft>
        <a:defRPr lang="it-IT" sz="3600" b="1" i="1" kern="1200" dirty="0" smtClean="0">
          <a:ln>
            <a:solidFill>
              <a:srgbClr val="0099CC"/>
            </a:solidFill>
          </a:ln>
          <a:solidFill>
            <a:srgbClr val="CCFF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0" indent="0" algn="l" defTabSz="914400" rtl="0" eaLnBrk="1" fontAlgn="base" latinLnBrk="0" hangingPunct="1">
        <a:spcBef>
          <a:spcPct val="20000"/>
        </a:spcBef>
        <a:spcAft>
          <a:spcPct val="0"/>
        </a:spcAft>
        <a:buFontTx/>
        <a:buNone/>
        <a:defRPr lang="it-IT" sz="1600" b="1" i="1" kern="1200" dirty="0" smtClean="0">
          <a:solidFill>
            <a:srgbClr val="009999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10" Type="http://schemas.openxmlformats.org/officeDocument/2006/relationships/chart" Target="../charts/chart10.xml"/><Relationship Id="rId4" Type="http://schemas.openxmlformats.org/officeDocument/2006/relationships/image" Target="../media/image2.jpeg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573F11AE-E9E6-41F1-A41A-B5423BF8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78255"/>
            <a:ext cx="9206841" cy="67304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76864" y="1049545"/>
            <a:ext cx="8271600" cy="1088953"/>
          </a:xfrm>
        </p:spPr>
        <p:txBody>
          <a:bodyPr/>
          <a:lstStyle/>
          <a:p>
            <a:r>
              <a:rPr lang="it-IT" sz="12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2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</a:br>
            <a:r>
              <a:rPr lang="it-IT" sz="1600" i="0" dirty="0">
                <a:ln w="19050">
                  <a:solidFill>
                    <a:srgbClr val="009999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600" i="0" dirty="0">
                <a:ln w="19050">
                  <a:solidFill>
                    <a:srgbClr val="009999"/>
                  </a:solidFill>
                </a:ln>
                <a:solidFill>
                  <a:srgbClr val="DEFEF3"/>
                </a:solidFill>
              </a:rPr>
            </a:br>
            <a:r>
              <a:rPr lang="it-IT" sz="20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  <a:t>STRUMENTI FINANZIARI IN AGRICOLTURA: ESPERIENZE A CONFRONTO E PROSPETTIVE DI UTILIZZO IN ABRUZZO</a:t>
            </a:r>
            <a:r>
              <a:rPr lang="it-IT" sz="1600" i="0" dirty="0">
                <a:ln w="19050">
                  <a:solidFill>
                    <a:srgbClr val="006666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600" i="0" dirty="0">
                <a:ln w="19050">
                  <a:solidFill>
                    <a:srgbClr val="006666"/>
                  </a:solidFill>
                </a:ln>
                <a:solidFill>
                  <a:srgbClr val="DEFEF3"/>
                </a:solidFill>
              </a:rPr>
            </a:br>
            <a:endParaRPr lang="it-IT" sz="1600" i="0" dirty="0">
              <a:ln w="19050">
                <a:solidFill>
                  <a:srgbClr val="006666"/>
                </a:solidFill>
              </a:ln>
              <a:solidFill>
                <a:srgbClr val="DEFEF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2274" y="2351556"/>
            <a:ext cx="7020780" cy="1523023"/>
          </a:xfrm>
          <a:prstGeom prst="rect">
            <a:avLst/>
          </a:prstGeom>
          <a:noFill/>
          <a:ln w="19050">
            <a:noFill/>
          </a:ln>
          <a:effectLst>
            <a:outerShdw dist="45791" dir="2021404" algn="ctr" rotWithShape="0">
              <a:srgbClr val="CCCCFF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10000"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it-IT" sz="1600" b="1" i="1" kern="1200" dirty="0" smtClean="0">
                <a:solidFill>
                  <a:srgbClr val="009999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it-IT" sz="3200" cap="all" dirty="0">
                <a:ln w="28575">
                  <a:solidFill>
                    <a:srgbClr val="006666"/>
                  </a:solidFill>
                </a:ln>
                <a:solidFill>
                  <a:srgbClr val="DEFE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Esiti  dell’Indagine conoscitiva sull’interesse per gli strumenti finanziari in Abruzzo </a:t>
            </a:r>
            <a:endParaRPr lang="it-IT" sz="2800" cap="small" dirty="0">
              <a:ln w="28575">
                <a:solidFill>
                  <a:srgbClr val="006666"/>
                </a:solidFill>
              </a:ln>
              <a:solidFill>
                <a:srgbClr val="DEFE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707134" y="4081754"/>
            <a:ext cx="7729732" cy="164352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dist="40161" dir="4293903" algn="ctr" rotWithShape="0">
              <a:srgbClr val="CCCCFF">
                <a:alpha val="50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it-IT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Eugenio Corazza – ISRI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2000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it-IT" sz="2000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Valutazione indipendente del </a:t>
            </a:r>
            <a:b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Programma di Sviluppo Rurale Abruzzo 2014/2020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it-IT" sz="1200" b="1" i="1" dirty="0">
              <a:ln w="12700">
                <a:solidFill>
                  <a:srgbClr val="006666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accent1">
                    <a:lumMod val="50000"/>
                  </a:schemeClr>
                </a:outerShdw>
              </a:effectLst>
              <a:latin typeface="Tahoma" pitchFamily="34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1200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26 marzo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9C9E1B-B062-493D-B753-CF2E075008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0" y="5356953"/>
            <a:ext cx="1053223" cy="1326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2E9834-A5E1-4B34-B9B9-6DDD3DD23307}"/>
              </a:ext>
            </a:extLst>
          </p:cNvPr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15"/>
          <a:stretch/>
        </p:blipFill>
        <p:spPr bwMode="auto">
          <a:xfrm>
            <a:off x="2785227" y="6415928"/>
            <a:ext cx="1993504" cy="240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634F9A-2B91-48C3-B888-153F05B04F2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3897" r="37253" b="46730"/>
          <a:stretch/>
        </p:blipFill>
        <p:spPr bwMode="auto">
          <a:xfrm>
            <a:off x="3331352" y="5788227"/>
            <a:ext cx="901253" cy="566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0CBD63-B178-4678-8973-144BCEB5B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4" y="63777"/>
            <a:ext cx="1979190" cy="800212"/>
          </a:xfrm>
          <a:prstGeom prst="rect">
            <a:avLst/>
          </a:prstGeom>
        </p:spPr>
      </p:pic>
      <p:pic>
        <p:nvPicPr>
          <p:cNvPr id="19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0F7DF16D-6D9E-406C-B930-A7339CAA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94" y="5771662"/>
            <a:ext cx="799019" cy="9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ano regionale per il contrasto della povertà e l'inclusione social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542" r="8915" b="154"/>
          <a:stretch/>
        </p:blipFill>
        <p:spPr bwMode="auto">
          <a:xfrm>
            <a:off x="8123054" y="5855176"/>
            <a:ext cx="561660" cy="7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039040" y="5510598"/>
            <a:ext cx="7296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</a:p>
          <a:p>
            <a:pPr algn="ctr"/>
            <a:r>
              <a:rPr lang="it-IT" sz="90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ABRUZZO</a:t>
            </a:r>
            <a:endParaRPr lang="it-IT" sz="900" dirty="0">
              <a:ln w="317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48001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10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Le difficoltà attese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7789" y="592747"/>
            <a:ext cx="6168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aspetta di avere difficoltà per qualcuno dei seguenti aspetti?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067" y="3722765"/>
            <a:ext cx="259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3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863492"/>
              </p:ext>
            </p:extLst>
          </p:nvPr>
        </p:nvGraphicFramePr>
        <p:xfrm>
          <a:off x="57123" y="967332"/>
          <a:ext cx="8847182" cy="297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48140" y="4365104"/>
            <a:ext cx="9037270" cy="105156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La maggior parte delle aziende teme tempi lunghi per avere la disponibilità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Circa metà teme difficoltà a reperire le risorse proprie necessarie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Poco meno di metà teme un rifiuto della banca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Graphic spid="14" grpId="0" uiExpand="1">
        <p:bldSub>
          <a:bldChart bld="seriesEl"/>
        </p:bldSub>
      </p:bldGraphic>
      <p:bldP spid="1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324544" y="2644293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11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L’interesse per gli strumenti finanziari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0957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Quale tipo di agevolazione sceglierebbe, tra le seguenti ipotesi?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5812" y="4376706"/>
            <a:ext cx="259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22450" y="1124744"/>
            <a:ext cx="4287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 smtClean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un i</a:t>
            </a:r>
            <a:r>
              <a:rPr kumimoji="0" lang="it-IT" altLang="it-IT" b="1" i="1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nvestimento di 50 mila euro totali</a:t>
            </a:r>
            <a:endParaRPr kumimoji="0" lang="it-IT" alt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16016" y="1124744"/>
            <a:ext cx="42870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 smtClean="0">
                <a:solidFill>
                  <a:srgbClr val="0099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un i</a:t>
            </a:r>
            <a:r>
              <a:rPr kumimoji="0" lang="it-IT" altLang="it-IT" b="1" i="1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nvestimento di 500 mila euro totali</a:t>
            </a:r>
            <a:endParaRPr kumimoji="0" lang="it-IT" alt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00000000-0008-0000-03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67735"/>
              </p:ext>
            </p:extLst>
          </p:nvPr>
        </p:nvGraphicFramePr>
        <p:xfrm>
          <a:off x="-416793" y="1506597"/>
          <a:ext cx="5132809" cy="305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0000000-0008-0000-03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311747"/>
              </p:ext>
            </p:extLst>
          </p:nvPr>
        </p:nvGraphicFramePr>
        <p:xfrm>
          <a:off x="4232498" y="1492466"/>
          <a:ext cx="5132809" cy="305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365" y="4730389"/>
            <a:ext cx="9037270" cy="157734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Potendo farlo, un quarto delle aziende sceglierebbe di rinunciare a una quota di aiuto a fondo perduto in cambio di una garanzia per il credito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Il 10% o più rinuncerebbe ad un’altra quota di fondo perduto per abbattere gli interessi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Tanto maggiore è l’investimento quanto più è la propensione a scegliere queste forme di sostegno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14" grpId="0"/>
      <p:bldP spid="15" grpId="0"/>
      <p:bldGraphic spid="16" grpId="0" uiExpand="1">
        <p:bldSub>
          <a:bldChart bld="category"/>
        </p:bldSub>
      </p:bldGraphic>
      <p:bldGraphic spid="17" grpId="0" uiExpand="1">
        <p:bldSub>
          <a:bldChart bld="category"/>
        </p:bldSub>
      </p:bldGraphic>
      <p:bldP spid="1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573F11AE-E9E6-41F1-A41A-B5423BF8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78255"/>
            <a:ext cx="9206841" cy="67304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76864" y="1049545"/>
            <a:ext cx="8271600" cy="1088953"/>
          </a:xfrm>
        </p:spPr>
        <p:txBody>
          <a:bodyPr/>
          <a:lstStyle/>
          <a:p>
            <a:r>
              <a:rPr lang="it-IT" sz="12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2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</a:br>
            <a:r>
              <a:rPr lang="it-IT" sz="1600" i="0" dirty="0">
                <a:ln w="19050">
                  <a:solidFill>
                    <a:srgbClr val="009999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600" i="0" dirty="0">
                <a:ln w="19050">
                  <a:solidFill>
                    <a:srgbClr val="009999"/>
                  </a:solidFill>
                </a:ln>
                <a:solidFill>
                  <a:srgbClr val="DEFEF3"/>
                </a:solidFill>
              </a:rPr>
            </a:br>
            <a:r>
              <a:rPr lang="it-IT" sz="2000" i="0" dirty="0">
                <a:ln w="19050">
                  <a:solidFill>
                    <a:srgbClr val="33CCCC"/>
                  </a:solidFill>
                </a:ln>
                <a:solidFill>
                  <a:srgbClr val="DEFEF3"/>
                </a:solidFill>
              </a:rPr>
              <a:t>STRUMENTI FINANZIARI IN AGRICOLTURA: ESPERIENZE A CONFRONTO E PROSPETTIVE DI UTILIZZO IN ABRUZZO</a:t>
            </a:r>
            <a:r>
              <a:rPr lang="it-IT" sz="1600" i="0" dirty="0">
                <a:ln w="19050">
                  <a:solidFill>
                    <a:srgbClr val="006666"/>
                  </a:solidFill>
                </a:ln>
                <a:solidFill>
                  <a:srgbClr val="DEFEF3"/>
                </a:solidFill>
              </a:rPr>
              <a:t/>
            </a:r>
            <a:br>
              <a:rPr lang="it-IT" sz="1600" i="0" dirty="0">
                <a:ln w="19050">
                  <a:solidFill>
                    <a:srgbClr val="006666"/>
                  </a:solidFill>
                </a:ln>
                <a:solidFill>
                  <a:srgbClr val="DEFEF3"/>
                </a:solidFill>
              </a:rPr>
            </a:br>
            <a:endParaRPr lang="it-IT" sz="1600" i="0" dirty="0">
              <a:ln w="19050">
                <a:solidFill>
                  <a:srgbClr val="006666"/>
                </a:solidFill>
              </a:ln>
              <a:solidFill>
                <a:srgbClr val="DEFEF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2274" y="2351556"/>
            <a:ext cx="7020780" cy="1523023"/>
          </a:xfrm>
          <a:prstGeom prst="rect">
            <a:avLst/>
          </a:prstGeom>
          <a:noFill/>
          <a:ln w="19050">
            <a:noFill/>
          </a:ln>
          <a:effectLst>
            <a:outerShdw dist="45791" dir="2021404" algn="ctr" rotWithShape="0">
              <a:srgbClr val="CCCCFF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85000" lnSpcReduction="10000"/>
          </a:bodyPr>
          <a:lstStyle>
            <a:lvl1pPr mar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lang="it-IT" sz="1600" b="1" i="1" kern="1200" dirty="0" smtClean="0">
                <a:solidFill>
                  <a:srgbClr val="009999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it-IT" sz="3200" cap="all" dirty="0">
                <a:ln w="28575">
                  <a:solidFill>
                    <a:srgbClr val="006666"/>
                  </a:solidFill>
                </a:ln>
                <a:solidFill>
                  <a:srgbClr val="DEFEF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Esiti  dell’Indagine conoscitiva sull’interesse per gli strumenti finanziari in Abruzzo </a:t>
            </a:r>
            <a:endParaRPr lang="it-IT" sz="2800" cap="small" dirty="0">
              <a:ln w="28575">
                <a:solidFill>
                  <a:srgbClr val="006666"/>
                </a:solidFill>
              </a:ln>
              <a:solidFill>
                <a:srgbClr val="DEFEF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707134" y="4081754"/>
            <a:ext cx="7729732" cy="164352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outerShdw dist="40161" dir="4293903" algn="ctr" rotWithShape="0">
              <a:srgbClr val="CCCCFF">
                <a:alpha val="50000"/>
              </a:srgb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it-IT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Eugenio Corazza – ISRI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2000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/>
            </a:r>
            <a:br>
              <a:rPr lang="it-IT" sz="2000" b="1" cap="small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Valutazione indipendente del </a:t>
            </a:r>
            <a:b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it-IT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Programma di Sviluppo Rurale Abruzzo 2014/2020 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it-IT" sz="1200" b="1" i="1" dirty="0">
              <a:ln w="12700">
                <a:solidFill>
                  <a:srgbClr val="006666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accent1">
                    <a:lumMod val="50000"/>
                  </a:schemeClr>
                </a:outerShdw>
              </a:effectLst>
              <a:latin typeface="Tahoma" pitchFamily="34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it-IT" sz="1200" b="1" i="1" dirty="0">
                <a:ln w="12700">
                  <a:solidFill>
                    <a:srgbClr val="00666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Tahoma" pitchFamily="34" charset="0"/>
                <a:cs typeface="Arial" charset="0"/>
              </a:rPr>
              <a:t>26 marzo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9C9E1B-B062-493D-B753-CF2E075008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0" y="5356953"/>
            <a:ext cx="1053223" cy="1326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2E9834-A5E1-4B34-B9B9-6DDD3DD23307}"/>
              </a:ext>
            </a:extLst>
          </p:cNvPr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15"/>
          <a:stretch/>
        </p:blipFill>
        <p:spPr bwMode="auto">
          <a:xfrm>
            <a:off x="2785227" y="6415928"/>
            <a:ext cx="1993504" cy="240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0634F9A-2B91-48C3-B888-153F05B04F2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3897" r="37253" b="46730"/>
          <a:stretch/>
        </p:blipFill>
        <p:spPr bwMode="auto">
          <a:xfrm>
            <a:off x="3331352" y="5788227"/>
            <a:ext cx="901253" cy="566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0CBD63-B178-4678-8973-144BCEB5B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4" y="63777"/>
            <a:ext cx="1979190" cy="800212"/>
          </a:xfrm>
          <a:prstGeom prst="rect">
            <a:avLst/>
          </a:prstGeom>
        </p:spPr>
      </p:pic>
      <p:pic>
        <p:nvPicPr>
          <p:cNvPr id="19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0F7DF16D-6D9E-406C-B930-A7339CAA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94" y="5771662"/>
            <a:ext cx="799019" cy="9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ano regionale per il contrasto della povertà e l'inclusione social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4542" r="8915" b="154"/>
          <a:stretch/>
        </p:blipFill>
        <p:spPr bwMode="auto">
          <a:xfrm>
            <a:off x="8123054" y="5855176"/>
            <a:ext cx="561660" cy="7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039040" y="5510598"/>
            <a:ext cx="7296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</a:t>
            </a:r>
          </a:p>
          <a:p>
            <a:pPr algn="ctr"/>
            <a:r>
              <a:rPr lang="it-IT" sz="900" dirty="0" smtClean="0">
                <a:ln w="31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ABRUZZO</a:t>
            </a:r>
            <a:endParaRPr lang="it-IT" sz="900" dirty="0">
              <a:ln w="317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F101668B-4B7D-48C5-9778-D4DAA22A0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48001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egnaposto numero diapositiva 1">
            <a:extLst>
              <a:ext uri="{FF2B5EF4-FFF2-40B4-BE49-F238E27FC236}">
                <a16:creationId xmlns:a16="http://schemas.microsoft.com/office/drawing/2014/main" id="{E01F1E45-8DDD-499A-87EF-9D143C52C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2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Gli investimenti delle aziende agricole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2FBED3D9-BD6E-46F1-8159-A72217F2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56" y="1253189"/>
            <a:ext cx="8619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 investimenti effettuati dalle aziende abruzzesi presenti nel campione RICA 2008-2018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Tela 201">
            <a:extLst>
              <a:ext uri="{FF2B5EF4-FFF2-40B4-BE49-F238E27FC236}">
                <a16:creationId xmlns:a16="http://schemas.microsoft.com/office/drawing/2014/main" id="{9853AC77-FA06-4E4D-B55E-B21BD7CA6DF3}"/>
              </a:ext>
            </a:extLst>
          </p:cNvPr>
          <p:cNvGrpSpPr/>
          <p:nvPr/>
        </p:nvGrpSpPr>
        <p:grpSpPr>
          <a:xfrm>
            <a:off x="467544" y="1799002"/>
            <a:ext cx="8268244" cy="1819836"/>
            <a:chOff x="0" y="0"/>
            <a:chExt cx="6438265" cy="134429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7C3726C-EA0C-43B2-9549-C53F4030CA71}"/>
                </a:ext>
              </a:extLst>
            </p:cNvPr>
            <p:cNvSpPr/>
            <p:nvPr/>
          </p:nvSpPr>
          <p:spPr>
            <a:xfrm>
              <a:off x="0" y="0"/>
              <a:ext cx="6438265" cy="1344295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3678D6F8-166D-43CA-9C18-5BC35E2C0C8E}"/>
                </a:ext>
              </a:extLst>
            </p:cNvPr>
            <p:cNvSpPr/>
            <p:nvPr/>
          </p:nvSpPr>
          <p:spPr>
            <a:xfrm>
              <a:off x="2617202" y="964753"/>
              <a:ext cx="1386370" cy="170256"/>
            </a:xfrm>
            <a:prstGeom prst="right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BC806A96-B2BE-47F7-96DE-779FBDE038BC}"/>
                </a:ext>
              </a:extLst>
            </p:cNvPr>
            <p:cNvSpPr/>
            <p:nvPr/>
          </p:nvSpPr>
          <p:spPr>
            <a:xfrm rot="956581">
              <a:off x="2587988" y="618538"/>
              <a:ext cx="1467459" cy="169200"/>
            </a:xfrm>
            <a:prstGeom prst="rightArrow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C60888AE-838A-4A7C-953F-EE02F7281496}"/>
                </a:ext>
              </a:extLst>
            </p:cNvPr>
            <p:cNvSpPr/>
            <p:nvPr/>
          </p:nvSpPr>
          <p:spPr>
            <a:xfrm rot="921139">
              <a:off x="5209256" y="223045"/>
              <a:ext cx="227786" cy="170271"/>
            </a:xfrm>
            <a:prstGeom prst="rightArrow">
              <a:avLst/>
            </a:prstGeom>
            <a:solidFill>
              <a:srgbClr val="DCF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39DCF4A5-579C-4999-9725-6BFDE8BAAAA7}"/>
                </a:ext>
              </a:extLst>
            </p:cNvPr>
            <p:cNvSpPr/>
            <p:nvPr/>
          </p:nvSpPr>
          <p:spPr>
            <a:xfrm rot="1367711">
              <a:off x="1037020" y="785024"/>
              <a:ext cx="242008" cy="138313"/>
            </a:xfrm>
            <a:prstGeom prst="rightArrow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F5A41F66-0A02-4B95-B9FB-6BCD2B46E796}"/>
                </a:ext>
              </a:extLst>
            </p:cNvPr>
            <p:cNvSpPr/>
            <p:nvPr/>
          </p:nvSpPr>
          <p:spPr>
            <a:xfrm rot="20162189">
              <a:off x="1029907" y="440654"/>
              <a:ext cx="242008" cy="138313"/>
            </a:xfrm>
            <a:prstGeom prst="rightArrow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5F3DEE5A-B1CA-440A-8D9B-31B860F8A515}"/>
                </a:ext>
              </a:extLst>
            </p:cNvPr>
            <p:cNvSpPr/>
            <p:nvPr/>
          </p:nvSpPr>
          <p:spPr>
            <a:xfrm>
              <a:off x="2619421" y="250043"/>
              <a:ext cx="1386370" cy="170256"/>
            </a:xfrm>
            <a:prstGeom prst="rightArrow">
              <a:avLst/>
            </a:prstGeom>
            <a:solidFill>
              <a:srgbClr val="8CF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7B10BB2-E334-4573-9C0E-8760CA9CB39C}"/>
                </a:ext>
              </a:extLst>
            </p:cNvPr>
            <p:cNvSpPr/>
            <p:nvPr/>
          </p:nvSpPr>
          <p:spPr>
            <a:xfrm>
              <a:off x="104680" y="76534"/>
              <a:ext cx="966153" cy="1190958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Totale aziende osservate</a:t>
              </a:r>
            </a:p>
            <a:p>
              <a:pPr algn="ctr">
                <a:spcBef>
                  <a:spcPts val="300"/>
                </a:spcBef>
              </a:pPr>
              <a:r>
                <a:rPr lang="it-IT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100%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76C95AC1-5411-48DF-9453-509A78C4DEC3}"/>
                </a:ext>
              </a:extLst>
            </p:cNvPr>
            <p:cNvSpPr/>
            <p:nvPr/>
          </p:nvSpPr>
          <p:spPr>
            <a:xfrm>
              <a:off x="1289573" y="84277"/>
              <a:ext cx="1329848" cy="53788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Aziende che nel periodo osservato realizzano un investimento 51,8%</a:t>
              </a:r>
              <a:endParaRPr lang="it-I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330A2114-EC4F-4FB0-9B08-0B2CAFE23E9B}"/>
                </a:ext>
              </a:extLst>
            </p:cNvPr>
            <p:cNvSpPr/>
            <p:nvPr/>
          </p:nvSpPr>
          <p:spPr>
            <a:xfrm>
              <a:off x="1300690" y="729736"/>
              <a:ext cx="1329848" cy="537882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Aziende che nel periodo osservato </a:t>
              </a:r>
              <a:r>
                <a:rPr lang="it-IT" sz="1200" b="1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</a:t>
              </a:r>
              <a: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realizzano un investimento 48,2%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C5CD2C53-402E-42E1-ABFA-E1193E8DBFF2}"/>
                </a:ext>
              </a:extLst>
            </p:cNvPr>
            <p:cNvSpPr/>
            <p:nvPr/>
          </p:nvSpPr>
          <p:spPr>
            <a:xfrm>
              <a:off x="2719474" y="15357"/>
              <a:ext cx="1080944" cy="714220"/>
            </a:xfrm>
            <a:prstGeom prst="roundRect">
              <a:avLst>
                <a:gd name="adj" fmla="val 32079"/>
              </a:avLst>
            </a:prstGeom>
            <a:pattFill prst="wdDnDiag">
              <a:fgClr>
                <a:schemeClr val="accent1">
                  <a:lumMod val="75000"/>
                </a:schemeClr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Frequenza media degli investimenti 2,04 anni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466602A2-F655-4A79-B322-CB46CBF893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2727" y="14354"/>
              <a:ext cx="950400" cy="950400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 w="3175"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Importo medio degli investimenti </a:t>
              </a:r>
              <a:b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sz="1200" dirty="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€ 20.346</a:t>
              </a:r>
              <a:endPara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3943A71E-EA7D-4521-9784-20B1974EE36E}"/>
                </a:ext>
              </a:extLst>
            </p:cNvPr>
            <p:cNvSpPr/>
            <p:nvPr/>
          </p:nvSpPr>
          <p:spPr>
            <a:xfrm>
              <a:off x="4005791" y="22669"/>
              <a:ext cx="1261212" cy="53788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Aziende che investono durante un anno medio</a:t>
              </a:r>
              <a:br>
                <a:rPr lang="it-IT" sz="120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 sz="120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27,7%</a:t>
              </a:r>
              <a:endParaRPr lang="it-I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1F365F93-CAA1-45F8-B717-0325848BA16F}"/>
                </a:ext>
              </a:extLst>
            </p:cNvPr>
            <p:cNvSpPr/>
            <p:nvPr/>
          </p:nvSpPr>
          <p:spPr>
            <a:xfrm>
              <a:off x="4020971" y="729068"/>
              <a:ext cx="1261212" cy="537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1200">
                  <a:solidFill>
                    <a:srgbClr val="00007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Aziende che durante un anno medio non investono 72,3%</a:t>
              </a:r>
              <a:endParaRPr lang="it-IT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tangle 24">
            <a:extLst>
              <a:ext uri="{FF2B5EF4-FFF2-40B4-BE49-F238E27FC236}">
                <a16:creationId xmlns:a16="http://schemas.microsoft.com/office/drawing/2014/main" id="{94D45057-38F0-455D-BF9C-27DB29ED4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61" y="3687685"/>
            <a:ext cx="230425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RICA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D6CC0DE-8036-426E-82F8-ADFA5D0F12E2}"/>
              </a:ext>
            </a:extLst>
          </p:cNvPr>
          <p:cNvSpPr txBox="1"/>
          <p:nvPr/>
        </p:nvSpPr>
        <p:spPr>
          <a:xfrm>
            <a:off x="53365" y="4346068"/>
            <a:ext cx="9037270" cy="105156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Un azienda su due realizza almeno un investimento nel periodo osservato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Chi investe, lo fa in media ogni due anni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Il valore medio dell’investimento è poco superiore a 20 mila €</a:t>
            </a:r>
          </a:p>
        </p:txBody>
      </p:sp>
    </p:spTree>
    <p:extLst>
      <p:ext uri="{BB962C8B-B14F-4D97-AF65-F5344CB8AC3E}">
        <p14:creationId xmlns:p14="http://schemas.microsoft.com/office/powerpoint/2010/main" val="1463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3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48001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3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Gli investimenti delle aziende agricole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66370B-6865-4B41-B06C-EF2377DA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76" y="787910"/>
            <a:ext cx="92161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Investimenti medi annui e % delle aziende che investono per dimensione economica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B41763C-56D5-4E13-A081-477BAE979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13588"/>
              </p:ext>
            </p:extLst>
          </p:nvPr>
        </p:nvGraphicFramePr>
        <p:xfrm>
          <a:off x="-6075" y="1201577"/>
          <a:ext cx="9216152" cy="283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B09C294-5152-47ED-BE90-7D17C8E2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154189"/>
            <a:ext cx="2411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RICA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E3D698-B8A3-4FE5-93F6-297E6DFE64C8}"/>
              </a:ext>
            </a:extLst>
          </p:cNvPr>
          <p:cNvSpPr txBox="1"/>
          <p:nvPr/>
        </p:nvSpPr>
        <p:spPr>
          <a:xfrm>
            <a:off x="53364" y="4655639"/>
            <a:ext cx="9037270" cy="706517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Le aziende medie-grandi e grandi investono </a:t>
            </a: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quasi il triplo delle </a:t>
            </a: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altre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La frequenza  degli investimenti è invece simile</a:t>
            </a:r>
          </a:p>
        </p:txBody>
      </p:sp>
    </p:spTree>
    <p:extLst>
      <p:ext uri="{BB962C8B-B14F-4D97-AF65-F5344CB8AC3E}">
        <p14:creationId xmlns:p14="http://schemas.microsoft.com/office/powerpoint/2010/main" val="15198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Graphic spid="13" grpId="0" uiExpand="1">
        <p:bldSub>
          <a:bldChart bld="seriesEl"/>
        </p:bldSub>
      </p:bldGraphic>
      <p:bldP spid="5" grpId="0"/>
      <p:bldP spid="1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4BC3A573-A283-400E-BD66-B04C52CA7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399103" y="2678084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egnaposto numero diapositiva 1">
            <a:extLst>
              <a:ext uri="{FF2B5EF4-FFF2-40B4-BE49-F238E27FC236}">
                <a16:creationId xmlns:a16="http://schemas.microsoft.com/office/drawing/2014/main" id="{A3E26026-888D-45F6-9449-6C7A385B999A}"/>
              </a:ext>
            </a:extLst>
          </p:cNvPr>
          <p:cNvSpPr txBox="1">
            <a:spLocks/>
          </p:cNvSpPr>
          <p:nvPr/>
        </p:nvSpPr>
        <p:spPr bwMode="auto">
          <a:xfrm>
            <a:off x="4215033" y="6434954"/>
            <a:ext cx="569913" cy="330200"/>
          </a:xfrm>
          <a:prstGeom prst="foldedCorner">
            <a:avLst>
              <a:gd name="adj" fmla="val 208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ctr" defTabSz="914400" rtl="0" eaLnBrk="1" latinLnBrk="0" hangingPunct="1">
              <a:lnSpc>
                <a:spcPct val="100000"/>
              </a:lnSpc>
              <a:defRPr sz="1600" kern="1200">
                <a:solidFill>
                  <a:srgbClr val="FEE9C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4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Gli investimenti delle aziende agricole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364" y="4655639"/>
            <a:ext cx="9037270" cy="706517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La quota maggiore di investimenti fissi è per macchine, attrezzi e impianti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Il valore medio più elevato è però degli investimenti per fabbricati e manufatti (€ 31.168) </a:t>
            </a:r>
          </a:p>
        </p:txBody>
      </p:sp>
      <p:graphicFrame>
        <p:nvGraphicFramePr>
          <p:cNvPr id="36" name="Grafico 35">
            <a:extLst>
              <a:ext uri="{FF2B5EF4-FFF2-40B4-BE49-F238E27FC236}">
                <a16:creationId xmlns:a16="http://schemas.microsoft.com/office/drawing/2014/main" id="{5B141155-5AD9-4926-B12F-DAFF9A27C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580678"/>
              </p:ext>
            </p:extLst>
          </p:nvPr>
        </p:nvGraphicFramePr>
        <p:xfrm>
          <a:off x="253157" y="1168432"/>
          <a:ext cx="8637685" cy="348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213DC32-F657-419F-A716-17D2C4C31E0C}"/>
              </a:ext>
            </a:extLst>
          </p:cNvPr>
          <p:cNvSpPr txBox="1"/>
          <p:nvPr/>
        </p:nvSpPr>
        <p:spPr>
          <a:xfrm>
            <a:off x="326803" y="653355"/>
            <a:ext cx="8444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it-IT" sz="1800" b="1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delle aziende che investono e valore medio degli investimenti per categoria di investimento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E188505-1F6E-4D5F-93B6-BE41490945D9}"/>
              </a:ext>
            </a:extLst>
          </p:cNvPr>
          <p:cNvSpPr txBox="1"/>
          <p:nvPr/>
        </p:nvSpPr>
        <p:spPr>
          <a:xfrm>
            <a:off x="1691680" y="4337949"/>
            <a:ext cx="2415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elaborazioni ISRI su dati RICA</a:t>
            </a:r>
          </a:p>
        </p:txBody>
      </p:sp>
    </p:spTree>
    <p:extLst>
      <p:ext uri="{BB962C8B-B14F-4D97-AF65-F5344CB8AC3E}">
        <p14:creationId xmlns:p14="http://schemas.microsoft.com/office/powerpoint/2010/main" val="13860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 uiExpand="1" build="p" animBg="1"/>
      <p:bldGraphic spid="36" grpId="0" uiExpand="1">
        <p:bldSub>
          <a:bldChart bld="seriesEl"/>
        </p:bldSub>
      </p:bldGraphic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11995" y="2597940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5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Le fonti di finanziamento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3" y="624665"/>
            <a:ext cx="8856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it-IT" altLang="it-IT" b="1" i="0" u="none" strike="noStrike" cap="none" normalizeH="0" baseline="0" dirty="0" smtClean="0" bmk="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osto uguale a 100 il valore complessivo degli investimenti realizzati nell’ultimo triennio come sono stati finanziati in percentuale?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0300-00002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968605"/>
              </p:ext>
            </p:extLst>
          </p:nvPr>
        </p:nvGraphicFramePr>
        <p:xfrm>
          <a:off x="281732" y="1083993"/>
          <a:ext cx="8580536" cy="304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3947421"/>
            <a:ext cx="259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365" y="4200821"/>
            <a:ext cx="9037270" cy="131445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La maggior parte delle risorse usate per investimento viene dall’autofinanziamento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Più di metà delle aziende prende a prestito dal sistema creditizio: chi lo fa ci copre mediamente il 44% del fabbisogno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I contributi del PSR pesano meno del credito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Graphic spid="12" grpId="0" uiExpand="1">
        <p:bldSub>
          <a:bldChart bld="series"/>
        </p:bldSub>
      </p:bldGraphic>
      <p:bldP spid="5" grpId="0"/>
      <p:bldP spid="1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396552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6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L’approccio al credito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6512" y="581020"/>
            <a:ext cx="92430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 di aziende che hanno provato nell’ultimo triennio ad accedere al credito per gruppi tipologici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173929"/>
            <a:ext cx="26903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46734" y="4505814"/>
            <a:ext cx="9037270" cy="105156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Quanto più sono grandi, tanto più le aziende provano ad accedere al credito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Quanto più sono «anziane», tanto più spesso le domande vanno a buon fine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Le aziende debuttanti hanno un approccio più timido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0000000-0008-0000-0300-00002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20276"/>
              </p:ext>
            </p:extLst>
          </p:nvPr>
        </p:nvGraphicFramePr>
        <p:xfrm>
          <a:off x="80434" y="968096"/>
          <a:ext cx="8983131" cy="343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670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14" grpId="0" uiExpand="1" build="p" animBg="1"/>
      <p:bldGraphic spid="17" grpId="0" uiExpand="1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375990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7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80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I risultati dell’accesso al credito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DB2AF0-C746-4F80-B30D-8215B3F7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51" y="570141"/>
            <a:ext cx="8129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rapporto delle aziende agricole con il credito: i gruppi tipologici emersi dall’analisi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D07851B-C6B0-4456-B1EF-DDCF64A7F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465824"/>
              </p:ext>
            </p:extLst>
          </p:nvPr>
        </p:nvGraphicFramePr>
        <p:xfrm>
          <a:off x="1169904" y="923255"/>
          <a:ext cx="7583347" cy="475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CDFF1CC-AD48-48CB-B7D1-2419E007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70" y="4680091"/>
            <a:ext cx="30598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53776A2-3678-4B47-BA96-CB2AC3544AC6}"/>
              </a:ext>
            </a:extLst>
          </p:cNvPr>
          <p:cNvCxnSpPr>
            <a:cxnSpLocks/>
          </p:cNvCxnSpPr>
          <p:nvPr/>
        </p:nvCxnSpPr>
        <p:spPr>
          <a:xfrm flipH="1" flipV="1">
            <a:off x="2816213" y="2003051"/>
            <a:ext cx="1876975" cy="838291"/>
          </a:xfrm>
          <a:prstGeom prst="line">
            <a:avLst/>
          </a:prstGeom>
          <a:ln w="381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D2CF860-39C2-48E8-BDD6-FEFCE39DA65C}"/>
              </a:ext>
            </a:extLst>
          </p:cNvPr>
          <p:cNvCxnSpPr>
            <a:cxnSpLocks/>
          </p:cNvCxnSpPr>
          <p:nvPr/>
        </p:nvCxnSpPr>
        <p:spPr>
          <a:xfrm flipH="1">
            <a:off x="4694863" y="1805829"/>
            <a:ext cx="1577588" cy="1026038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B13891F-3133-459E-9DDA-C7699D7572B7}"/>
              </a:ext>
            </a:extLst>
          </p:cNvPr>
          <p:cNvCxnSpPr>
            <a:cxnSpLocks/>
          </p:cNvCxnSpPr>
          <p:nvPr/>
        </p:nvCxnSpPr>
        <p:spPr>
          <a:xfrm flipV="1">
            <a:off x="3635896" y="2834219"/>
            <a:ext cx="1057291" cy="1530885"/>
          </a:xfrm>
          <a:prstGeom prst="line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1">
            <a:extLst>
              <a:ext uri="{FF2B5EF4-FFF2-40B4-BE49-F238E27FC236}">
                <a16:creationId xmlns:a16="http://schemas.microsoft.com/office/drawing/2014/main" id="{3A1A40A8-8E9D-4141-9ED1-2B28AC35EAD0}"/>
              </a:ext>
            </a:extLst>
          </p:cNvPr>
          <p:cNvSpPr txBox="1"/>
          <p:nvPr/>
        </p:nvSpPr>
        <p:spPr>
          <a:xfrm rot="17542329">
            <a:off x="2616312" y="122259"/>
            <a:ext cx="4153746" cy="5298310"/>
          </a:xfrm>
          <a:prstGeom prst="rect">
            <a:avLst/>
          </a:prstGeom>
        </p:spPr>
        <p:txBody>
          <a:bodyPr spcFirstLastPara="1" wrap="none" numCol="1" rtlCol="0">
            <a:prstTxWarp prst="textArchDown">
              <a:avLst>
                <a:gd name="adj" fmla="val 1032243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 smtClean="0">
                <a:solidFill>
                  <a:srgbClr val="006666"/>
                </a:solidFill>
              </a:rPr>
              <a:t>   HANNO     </a:t>
            </a:r>
            <a:r>
              <a:rPr lang="it-IT" sz="1200" b="1" dirty="0">
                <a:solidFill>
                  <a:srgbClr val="006666"/>
                </a:solidFill>
              </a:rPr>
              <a:t>CHIESTO </a:t>
            </a:r>
            <a:r>
              <a:rPr lang="it-IT" sz="1200" b="1" dirty="0" smtClean="0">
                <a:solidFill>
                  <a:srgbClr val="006666"/>
                </a:solidFill>
              </a:rPr>
              <a:t>    E     OTTENUTO     IL     </a:t>
            </a:r>
            <a:r>
              <a:rPr lang="it-IT" sz="1200" b="1" dirty="0">
                <a:solidFill>
                  <a:srgbClr val="006666"/>
                </a:solidFill>
              </a:rPr>
              <a:t>FINANZIAMENTO</a:t>
            </a:r>
          </a:p>
        </p:txBody>
      </p:sp>
      <p:sp>
        <p:nvSpPr>
          <p:cNvPr id="22" name="CasellaDiTesto 1">
            <a:extLst>
              <a:ext uri="{FF2B5EF4-FFF2-40B4-BE49-F238E27FC236}">
                <a16:creationId xmlns:a16="http://schemas.microsoft.com/office/drawing/2014/main" id="{EF958CB3-C7F6-4F9B-BECD-FD69C3714A77}"/>
              </a:ext>
            </a:extLst>
          </p:cNvPr>
          <p:cNvSpPr txBox="1"/>
          <p:nvPr/>
        </p:nvSpPr>
        <p:spPr>
          <a:xfrm rot="3777266">
            <a:off x="1882144" y="1743041"/>
            <a:ext cx="3222944" cy="2794297"/>
          </a:xfrm>
          <a:prstGeom prst="rect">
            <a:avLst/>
          </a:prstGeom>
        </p:spPr>
        <p:txBody>
          <a:bodyPr spcFirstLastPara="1" wrap="none" numCol="1" rtlCol="0">
            <a:prstTxWarp prst="textArchDown">
              <a:avLst>
                <a:gd name="adj" fmla="val 21245111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 smtClean="0">
                <a:solidFill>
                  <a:srgbClr val="705500"/>
                </a:solidFill>
              </a:rPr>
              <a:t>NON </a:t>
            </a:r>
            <a:r>
              <a:rPr lang="it-IT" sz="1200" b="1" baseline="0" dirty="0">
                <a:solidFill>
                  <a:srgbClr val="705500"/>
                </a:solidFill>
              </a:rPr>
              <a:t>HANNO </a:t>
            </a:r>
            <a:r>
              <a:rPr lang="it-IT" sz="1200" b="1" baseline="0" dirty="0" smtClean="0">
                <a:solidFill>
                  <a:srgbClr val="705500"/>
                </a:solidFill>
              </a:rPr>
              <a:t>OTTENUTO IL</a:t>
            </a:r>
            <a:r>
              <a:rPr lang="it-IT" sz="1200" b="1" dirty="0" smtClean="0">
                <a:solidFill>
                  <a:srgbClr val="705500"/>
                </a:solidFill>
              </a:rPr>
              <a:t> FINANZIAMENTO</a:t>
            </a:r>
            <a:endParaRPr lang="it-IT" sz="1200" b="1" dirty="0">
              <a:solidFill>
                <a:srgbClr val="705500"/>
              </a:solidFill>
            </a:endParaRPr>
          </a:p>
        </p:txBody>
      </p:sp>
      <p:sp>
        <p:nvSpPr>
          <p:cNvPr id="24" name="CasellaDiTesto 1">
            <a:extLst>
              <a:ext uri="{FF2B5EF4-FFF2-40B4-BE49-F238E27FC236}">
                <a16:creationId xmlns:a16="http://schemas.microsoft.com/office/drawing/2014/main" id="{FBC07B0F-3E1A-4B89-8ED3-FA028BFA7919}"/>
              </a:ext>
            </a:extLst>
          </p:cNvPr>
          <p:cNvSpPr txBox="1"/>
          <p:nvPr/>
        </p:nvSpPr>
        <p:spPr>
          <a:xfrm rot="21420471">
            <a:off x="2386103" y="1327247"/>
            <a:ext cx="4242075" cy="2110038"/>
          </a:xfrm>
          <a:prstGeom prst="rect">
            <a:avLst/>
          </a:prstGeom>
        </p:spPr>
        <p:txBody>
          <a:bodyPr spcFirstLastPara="1" wrap="none" numCol="1" rtlCol="0">
            <a:prstTxWarp prst="textArchUp">
              <a:avLst>
                <a:gd name="adj" fmla="val 12367454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HANNO</a:t>
            </a:r>
            <a:r>
              <a:rPr lang="it-IT" sz="12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CHIESTO FINANZIAMENTO</a:t>
            </a:r>
            <a:r>
              <a:rPr lang="it-IT" sz="1200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ALLE BANCHE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364" y="5049212"/>
            <a:ext cx="9037270" cy="1051560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Circa il 28% non sono riusciti ad avere il credito, pur avendone bisogno (gap finanziario)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Circa il 44% ha ottenuto il credito, ma non sempre nella misura richiesta</a:t>
            </a: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I restanti  (28%) non ne hanno avuto bisogno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Graphic spid="12" grpId="0" uiExpand="1">
        <p:bldSub>
          <a:bldChart bld="category"/>
        </p:bldSub>
      </p:bldGraphic>
      <p:bldP spid="5" grpId="0"/>
      <p:bldP spid="21" grpId="0"/>
      <p:bldP spid="22" grpId="0"/>
      <p:bldP spid="24" grpId="0"/>
      <p:bldP spid="2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48001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8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Le ragioni della sfiducia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5696" y="835921"/>
            <a:ext cx="50300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motivi della rinuncia a chiedere un finanziamento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3724" y="4209750"/>
            <a:ext cx="259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3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111280"/>
              </p:ext>
            </p:extLst>
          </p:nvPr>
        </p:nvGraphicFramePr>
        <p:xfrm>
          <a:off x="91793" y="983378"/>
          <a:ext cx="9340474" cy="32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170" y="4679366"/>
            <a:ext cx="9037270" cy="706517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Più di metà di chi rinuncia teme costi eccessivi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Più di un quarto ha scarsa fiducia negli istituti di credito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Graphic spid="14" grpId="0" uiExpand="1">
        <p:bldSub>
          <a:bldChart bld="seriesEl"/>
        </p:bldSub>
      </p:bldGraphic>
      <p:bldP spid="1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a Coltivazione della Patata di Bologna D.O.P. - Patata di Bologna D.O.P.">
            <a:extLst>
              <a:ext uri="{FF2B5EF4-FFF2-40B4-BE49-F238E27FC236}">
                <a16:creationId xmlns:a16="http://schemas.microsoft.com/office/drawing/2014/main" id="{BA33A6BF-B0B1-482E-8F0F-A836C5BE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F3E33"/>
              </a:clrFrom>
              <a:clrTo>
                <a:srgbClr val="EF3E3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saturation sat="70000"/>
                    </a14:imgEffect>
                    <a14:imgEffect>
                      <a14:brightnessContrast bright="3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 bwMode="auto">
          <a:xfrm flipH="1">
            <a:off x="-448001" y="2685808"/>
            <a:ext cx="9895979" cy="41721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2B6E31-01A8-4307-A88C-7D6A875F9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15033" y="6434954"/>
            <a:ext cx="569913" cy="330200"/>
          </a:xfrm>
        </p:spPr>
        <p:txBody>
          <a:bodyPr/>
          <a:lstStyle/>
          <a:p>
            <a:pPr>
              <a:defRPr/>
            </a:pPr>
            <a:fld id="{36829C95-17DC-4940-9831-A1E891D52CD5}" type="slidenum">
              <a:rPr lang="it-IT" altLang="it-IT" smtClean="0">
                <a:ln>
                  <a:solidFill>
                    <a:srgbClr val="1A87AE"/>
                  </a:solidFill>
                </a:ln>
                <a:solidFill>
                  <a:srgbClr val="00FFCC"/>
                </a:solidFill>
              </a:rPr>
              <a:pPr>
                <a:defRPr/>
              </a:pPr>
              <a:t>9</a:t>
            </a:fld>
            <a:endParaRPr lang="it-IT" altLang="it-IT" dirty="0">
              <a:ln>
                <a:solidFill>
                  <a:srgbClr val="1A87AE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D825F-FBD4-409F-B350-81413AAE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12BED41-79E2-4964-88B6-DADF912FE8C5}"/>
              </a:ext>
            </a:extLst>
          </p:cNvPr>
          <p:cNvSpPr txBox="1"/>
          <p:nvPr/>
        </p:nvSpPr>
        <p:spPr>
          <a:xfrm>
            <a:off x="467544" y="-1463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n>
                  <a:solidFill>
                    <a:srgbClr val="0099CC"/>
                  </a:solidFill>
                </a:ln>
                <a:solidFill>
                  <a:srgbClr val="CCFF99"/>
                </a:solidFill>
              </a:rPr>
              <a:t>Le previsioni triennali</a:t>
            </a:r>
            <a:endParaRPr lang="it-IT" sz="3200" b="1" i="1" dirty="0">
              <a:ln>
                <a:solidFill>
                  <a:srgbClr val="0099CC"/>
                </a:solidFill>
              </a:ln>
              <a:solidFill>
                <a:srgbClr val="CCFF99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89B8652-CF3A-40DC-9B99-51FA8EFB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83"/>
          <a:stretch/>
        </p:blipFill>
        <p:spPr>
          <a:xfrm>
            <a:off x="5598358" y="6345924"/>
            <a:ext cx="475774" cy="47056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CE57E2C2-6199-4412-AD51-632B2A72D0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28" t="2623" r="37253" b="46730"/>
          <a:stretch/>
        </p:blipFill>
        <p:spPr bwMode="auto">
          <a:xfrm>
            <a:off x="6530663" y="6417817"/>
            <a:ext cx="536481" cy="34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Stella, ruota dentata, quercia, ulivo - Patria Indipendente">
            <a:extLst>
              <a:ext uri="{FF2B5EF4-FFF2-40B4-BE49-F238E27FC236}">
                <a16:creationId xmlns:a16="http://schemas.microsoft.com/office/drawing/2014/main" id="{A774995E-4101-461C-BAF0-B7DA6A11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89" y="6341064"/>
            <a:ext cx="443900" cy="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'Abruzzo - Wikipedia">
            <a:extLst>
              <a:ext uri="{FF2B5EF4-FFF2-40B4-BE49-F238E27FC236}">
                <a16:creationId xmlns:a16="http://schemas.microsoft.com/office/drawing/2014/main" id="{769A1535-DFB3-464D-BD95-CA7F1AB1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40544"/>
              </a:clrFrom>
              <a:clrTo>
                <a:srgbClr val="E405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1437" r="35938" b="21436"/>
          <a:stretch/>
        </p:blipFill>
        <p:spPr bwMode="auto">
          <a:xfrm>
            <a:off x="8430220" y="6366486"/>
            <a:ext cx="340751" cy="4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6495CCE-E18C-4323-B1AB-582D44EBAC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" y="6431873"/>
            <a:ext cx="1017527" cy="3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54240" y="789912"/>
            <a:ext cx="5183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 previsto nel corso dei prossimi tre anni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113927"/>
            <a:ext cx="259237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elaborazioni ISRI su dati dell’indagine diretta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00000000-0008-0000-03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011878"/>
              </p:ext>
            </p:extLst>
          </p:nvPr>
        </p:nvGraphicFramePr>
        <p:xfrm>
          <a:off x="1565688" y="1083734"/>
          <a:ext cx="6130628" cy="363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9A3EB8-A1EC-4922-B2B7-B70306086836}"/>
              </a:ext>
            </a:extLst>
          </p:cNvPr>
          <p:cNvSpPr txBox="1"/>
          <p:nvPr/>
        </p:nvSpPr>
        <p:spPr>
          <a:xfrm>
            <a:off x="53170" y="4679366"/>
            <a:ext cx="9037270" cy="624364"/>
          </a:xfrm>
          <a:prstGeom prst="roundRect">
            <a:avLst>
              <a:gd name="adj" fmla="val 12186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i="1" dirty="0" smtClean="0">
                <a:ln w="3175">
                  <a:solidFill>
                    <a:srgbClr val="006666"/>
                  </a:solidFill>
                </a:ln>
                <a:solidFill>
                  <a:srgbClr val="00FFCC"/>
                </a:solidFill>
              </a:rPr>
              <a:t>Circa metà delle aziende che intendono investire ipotizza un impegno intorno a 100 mila euro nei prossimi tre anni</a:t>
            </a:r>
            <a:endParaRPr lang="it-IT" sz="1600" i="1" dirty="0">
              <a:ln w="3175">
                <a:solidFill>
                  <a:srgbClr val="006666"/>
                </a:solidFill>
              </a:ln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Graphic spid="14" grpId="0" uiExpand="1">
        <p:bldSub>
          <a:bldChart bld="category"/>
        </p:bldSub>
      </p:bldGraphic>
      <p:bldP spid="15" grpId="0" uiExpand="1" build="p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Personalizzato 6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99FFCC"/>
      </a:accent1>
      <a:accent2>
        <a:srgbClr val="85FFFF"/>
      </a:accent2>
      <a:accent3>
        <a:srgbClr val="FFFF99"/>
      </a:accent3>
      <a:accent4>
        <a:srgbClr val="D5D5FF"/>
      </a:accent4>
      <a:accent5>
        <a:srgbClr val="E0FD77"/>
      </a:accent5>
      <a:accent6>
        <a:srgbClr val="9AF8E2"/>
      </a:accent6>
      <a:hlink>
        <a:srgbClr val="000000"/>
      </a:hlink>
      <a:folHlink>
        <a:srgbClr val="000000"/>
      </a:folHlink>
    </a:clrScheme>
    <a:fontScheme name="Struttura predefinit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1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zato 4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86E2B0"/>
    </a:accent1>
    <a:accent2>
      <a:srgbClr val="FFFF99"/>
    </a:accent2>
    <a:accent3>
      <a:srgbClr val="A3FFFE"/>
    </a:accent3>
    <a:accent4>
      <a:srgbClr val="C1FFD6"/>
    </a:accent4>
    <a:accent5>
      <a:srgbClr val="8FD0F1"/>
    </a:accent5>
    <a:accent6>
      <a:srgbClr val="0CFF5D"/>
    </a:accent6>
    <a:hlink>
      <a:srgbClr val="6B9F25"/>
    </a:hlink>
    <a:folHlink>
      <a:srgbClr val="9F6715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6455</TotalTime>
  <Words>774</Words>
  <Application>Microsoft Office PowerPoint</Application>
  <PresentationFormat>Presentazione su schermo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Struttura predefinita</vt:lpstr>
      <vt:lpstr>  STRUMENTI FINANZIARI IN AGRICOLTURA: ESPERIENZE A CONFRONTO E PROSPETTIVE DI UTILIZZO IN ABRUZZO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STRUMENTI FINANZIARI IN AGRICOLTURA: ESPERIENZE A CONFRONTO E PROSPETTIVE DI UTILIZZO IN ABRUZZO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Mirus</cp:lastModifiedBy>
  <cp:revision>290</cp:revision>
  <cp:lastPrinted>2021-03-09T11:15:55Z</cp:lastPrinted>
  <dcterms:created xsi:type="dcterms:W3CDTF">2017-01-16T10:55:56Z</dcterms:created>
  <dcterms:modified xsi:type="dcterms:W3CDTF">2021-03-25T16:22:31Z</dcterms:modified>
</cp:coreProperties>
</file>