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derica.gialloreti\seadrive_root\federica_28\Shared%20with%20groups\Conti%20Pubblici%20Territoriali\OPEN%20DATA\Opendata%20Entrate%20SPA%202000-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derica.gialloreti\seadrive_root\federica_28\Shared%20with%20groups\Conti%20Pubblici%20Territoriali\OPEN%20DATA\Opendata%20Entrate%20SPA%202000-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ederica.gialloreti\seadrive_root\federica_28\Shared%20with%20groups\Conti%20Pubblici%20Territoriali\OPEN%20DATA\Opendata%20Entrate%20SPA%202000-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r>
              <a:rPr lang="it-IT" b="1">
                <a:solidFill>
                  <a:srgbClr val="0070C0"/>
                </a:solidFill>
              </a:rPr>
              <a:t>Totale Entrate</a:t>
            </a:r>
            <a:r>
              <a:rPr lang="it-IT" b="1" baseline="0">
                <a:solidFill>
                  <a:srgbClr val="0070C0"/>
                </a:solidFill>
              </a:rPr>
              <a:t> Settore Pubblico Allargato 2000-2021</a:t>
            </a:r>
            <a:endParaRPr lang="it-IT" b="1">
              <a:solidFill>
                <a:srgbClr val="0070C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9.9552786562747964E-2"/>
          <c:y val="9.2223326886773815E-2"/>
          <c:w val="0.88534040494897748"/>
          <c:h val="0.79321638942806005"/>
        </c:manualLayout>
      </c:layout>
      <c:lineChart>
        <c:grouping val="standard"/>
        <c:varyColors val="0"/>
        <c:ser>
          <c:idx val="0"/>
          <c:order val="0"/>
          <c:tx>
            <c:strRef>
              <c:f>'Entrate SPA 2000-2021'!$A$28</c:f>
              <c:strCache>
                <c:ptCount val="1"/>
                <c:pt idx="0">
                  <c:v>TOTALE ENTRATE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'Entrate SPA 2000-2021'!$B$1:$W$1</c:f>
              <c:strCache>
                <c:ptCount val="2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</c:strCache>
            </c:strRef>
          </c:cat>
          <c:val>
            <c:numRef>
              <c:f>'Entrate SPA 2000-2021'!$B$28:$W$28</c:f>
              <c:numCache>
                <c:formatCode>#,##0.00</c:formatCode>
                <c:ptCount val="22"/>
                <c:pt idx="0">
                  <c:v>12087.182829999998</c:v>
                </c:pt>
                <c:pt idx="1">
                  <c:v>13346.24388</c:v>
                </c:pt>
                <c:pt idx="2">
                  <c:v>14554.386460000002</c:v>
                </c:pt>
                <c:pt idx="3">
                  <c:v>15007.094609999998</c:v>
                </c:pt>
                <c:pt idx="4">
                  <c:v>15683.44952</c:v>
                </c:pt>
                <c:pt idx="5">
                  <c:v>15755.237399999998</c:v>
                </c:pt>
                <c:pt idx="6">
                  <c:v>16328.932399999998</c:v>
                </c:pt>
                <c:pt idx="7">
                  <c:v>18089.341390000001</c:v>
                </c:pt>
                <c:pt idx="8">
                  <c:v>17972.726839999996</c:v>
                </c:pt>
                <c:pt idx="9">
                  <c:v>18438.646259999998</c:v>
                </c:pt>
                <c:pt idx="10">
                  <c:v>18192.288380000002</c:v>
                </c:pt>
                <c:pt idx="11">
                  <c:v>18299.128890000007</c:v>
                </c:pt>
                <c:pt idx="12">
                  <c:v>18769.733679999998</c:v>
                </c:pt>
                <c:pt idx="13">
                  <c:v>19212.833920000001</c:v>
                </c:pt>
                <c:pt idx="14">
                  <c:v>17978.088989999997</c:v>
                </c:pt>
                <c:pt idx="15">
                  <c:v>18750.306810000005</c:v>
                </c:pt>
                <c:pt idx="16">
                  <c:v>18608.247329999998</c:v>
                </c:pt>
                <c:pt idx="17">
                  <c:v>18588.99912</c:v>
                </c:pt>
                <c:pt idx="18">
                  <c:v>19147.901060000004</c:v>
                </c:pt>
                <c:pt idx="19">
                  <c:v>19461.901089999999</c:v>
                </c:pt>
                <c:pt idx="20">
                  <c:v>18208.014170000002</c:v>
                </c:pt>
                <c:pt idx="21">
                  <c:v>20458.996850000003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5148-44E4-97BB-098AB641721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93183696"/>
        <c:axId val="493184024"/>
      </c:lineChart>
      <c:catAx>
        <c:axId val="49318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93184024"/>
        <c:crosses val="autoZero"/>
        <c:auto val="1"/>
        <c:lblAlgn val="ctr"/>
        <c:lblOffset val="100"/>
        <c:noMultiLvlLbl val="0"/>
      </c:catAx>
      <c:valAx>
        <c:axId val="493184024"/>
        <c:scaling>
          <c:orientation val="minMax"/>
          <c:max val="24000"/>
          <c:min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/>
                  <a:t>Milioni</a:t>
                </a:r>
                <a:r>
                  <a:rPr lang="it-IT" baseline="0"/>
                  <a:t> di Euro</a:t>
                </a:r>
                <a:endParaRPr lang="it-IT"/>
              </a:p>
            </c:rich>
          </c:tx>
          <c:layout>
            <c:manualLayout>
              <c:xMode val="edge"/>
              <c:yMode val="edge"/>
              <c:x val="1.0986769809654214E-2"/>
              <c:y val="0.4077351666153055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93183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 w="25400">
      <a:solidFill>
        <a:schemeClr val="accent1"/>
      </a:solidFill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r>
              <a:rPr lang="it-IT" b="1" dirty="0">
                <a:solidFill>
                  <a:srgbClr val="0070C0"/>
                </a:solidFill>
              </a:rPr>
              <a:t>Totale Entrate Correnti</a:t>
            </a:r>
            <a:r>
              <a:rPr lang="it-IT" b="1" baseline="0" dirty="0">
                <a:solidFill>
                  <a:srgbClr val="0070C0"/>
                </a:solidFill>
              </a:rPr>
              <a:t> Settore Pubblico Allargato 2000-2021</a:t>
            </a:r>
            <a:endParaRPr lang="it-IT" b="1" dirty="0">
              <a:solidFill>
                <a:srgbClr val="0070C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'Entrate SPA 2000-2021'!$A$15</c:f>
              <c:strCache>
                <c:ptCount val="1"/>
                <c:pt idx="0">
                  <c:v>TOTALE ENTRATE CORRENTI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'Entrate SPA 2000-2021'!$B$1:$W$1</c:f>
              <c:strCache>
                <c:ptCount val="2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</c:strCache>
            </c:strRef>
          </c:cat>
          <c:val>
            <c:numRef>
              <c:f>'Entrate SPA 2000-2021'!$B$15:$W$15</c:f>
              <c:numCache>
                <c:formatCode>_(* #,##0.00_);_(* \(#,##0.00\);_(* "-"??_);_(@_)</c:formatCode>
                <c:ptCount val="22"/>
                <c:pt idx="0">
                  <c:v>11653.690949999998</c:v>
                </c:pt>
                <c:pt idx="1">
                  <c:v>12573.166209999999</c:v>
                </c:pt>
                <c:pt idx="2">
                  <c:v>13504.143370000002</c:v>
                </c:pt>
                <c:pt idx="3">
                  <c:v>14004.676889999999</c:v>
                </c:pt>
                <c:pt idx="4">
                  <c:v>14813.222750000001</c:v>
                </c:pt>
                <c:pt idx="5">
                  <c:v>14810.471449999997</c:v>
                </c:pt>
                <c:pt idx="6">
                  <c:v>15663.655389999998</c:v>
                </c:pt>
                <c:pt idx="7">
                  <c:v>17156.85427</c:v>
                </c:pt>
                <c:pt idx="8">
                  <c:v>17230.391419999996</c:v>
                </c:pt>
                <c:pt idx="9">
                  <c:v>17632.253089999998</c:v>
                </c:pt>
                <c:pt idx="10">
                  <c:v>17559.94253</c:v>
                </c:pt>
                <c:pt idx="11" formatCode="#,##0.00">
                  <c:v>17645.970510000006</c:v>
                </c:pt>
                <c:pt idx="12" formatCode="#,##0.00">
                  <c:v>18184.676079999997</c:v>
                </c:pt>
                <c:pt idx="13" formatCode="#,##0.00">
                  <c:v>18571.97092</c:v>
                </c:pt>
                <c:pt idx="14" formatCode="#,##0.00">
                  <c:v>17415.439259999996</c:v>
                </c:pt>
                <c:pt idx="15" formatCode="#,##0.00">
                  <c:v>17747.033630000005</c:v>
                </c:pt>
                <c:pt idx="16" formatCode="#,##0.00">
                  <c:v>17724.794259999999</c:v>
                </c:pt>
                <c:pt idx="17" formatCode="#,##0.00">
                  <c:v>17961.90324</c:v>
                </c:pt>
                <c:pt idx="18" formatCode="#,##0.00">
                  <c:v>18536.438250000003</c:v>
                </c:pt>
                <c:pt idx="19" formatCode="#,##0.00">
                  <c:v>18875.380099999998</c:v>
                </c:pt>
                <c:pt idx="20" formatCode="#,##0.00">
                  <c:v>17538.00906</c:v>
                </c:pt>
                <c:pt idx="21" formatCode="#,##0.00">
                  <c:v>19441.669430000002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3367-46E5-B0FF-B094D3F15D5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93183696"/>
        <c:axId val="493184024"/>
      </c:lineChart>
      <c:catAx>
        <c:axId val="49318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93184024"/>
        <c:crosses val="autoZero"/>
        <c:auto val="1"/>
        <c:lblAlgn val="ctr"/>
        <c:lblOffset val="100"/>
        <c:noMultiLvlLbl val="0"/>
      </c:catAx>
      <c:valAx>
        <c:axId val="493184024"/>
        <c:scaling>
          <c:orientation val="minMax"/>
          <c:max val="24000"/>
          <c:min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/>
                  <a:t>Milioni</a:t>
                </a:r>
                <a:r>
                  <a:rPr lang="it-IT" baseline="0"/>
                  <a:t> di Euro</a:t>
                </a:r>
                <a:endParaRPr lang="it-IT"/>
              </a:p>
            </c:rich>
          </c:tx>
          <c:layout>
            <c:manualLayout>
              <c:xMode val="edge"/>
              <c:yMode val="edge"/>
              <c:x val="9.0766207689827461E-3"/>
              <c:y val="0.4022182577376958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93183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 w="25400">
      <a:solidFill>
        <a:schemeClr val="accent1"/>
      </a:solidFill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r>
              <a:rPr lang="it-IT" b="1">
                <a:solidFill>
                  <a:srgbClr val="0070C0"/>
                </a:solidFill>
              </a:rPr>
              <a:t>Totale Entrate in Conto Capitale</a:t>
            </a:r>
            <a:r>
              <a:rPr lang="it-IT" b="1" baseline="0">
                <a:solidFill>
                  <a:srgbClr val="0070C0"/>
                </a:solidFill>
              </a:rPr>
              <a:t> Settore Pubblico Allargato 2000-2021</a:t>
            </a:r>
            <a:endParaRPr lang="it-IT" b="1">
              <a:solidFill>
                <a:srgbClr val="0070C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'Entrate SPA 2000-2021'!$A$26</c:f>
              <c:strCache>
                <c:ptCount val="1"/>
                <c:pt idx="0">
                  <c:v>TOTALE ENTRATE IN CONTO CAPITALE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'Entrate SPA 2000-2021'!$B$1:$W$1</c:f>
              <c:strCache>
                <c:ptCount val="2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</c:strCache>
            </c:strRef>
          </c:cat>
          <c:val>
            <c:numRef>
              <c:f>'Entrate SPA 2000-2021'!$B$26:$W$26</c:f>
              <c:numCache>
                <c:formatCode>_(* #,##0.00_);_(* \(#,##0.00\);_(* "-"??_);_(@_)</c:formatCode>
                <c:ptCount val="22"/>
                <c:pt idx="0">
                  <c:v>433.49188000000004</c:v>
                </c:pt>
                <c:pt idx="1">
                  <c:v>773.07767000000001</c:v>
                </c:pt>
                <c:pt idx="2">
                  <c:v>1050.2430899999999</c:v>
                </c:pt>
                <c:pt idx="3">
                  <c:v>1002.41772</c:v>
                </c:pt>
                <c:pt idx="4">
                  <c:v>870.22676999999999</c:v>
                </c:pt>
                <c:pt idx="5">
                  <c:v>944.76594999999998</c:v>
                </c:pt>
                <c:pt idx="6">
                  <c:v>665.27701000000002</c:v>
                </c:pt>
                <c:pt idx="7">
                  <c:v>932.48712</c:v>
                </c:pt>
                <c:pt idx="8">
                  <c:v>742.33542</c:v>
                </c:pt>
                <c:pt idx="9">
                  <c:v>806.39317000000005</c:v>
                </c:pt>
                <c:pt idx="10">
                  <c:v>632.34584999999993</c:v>
                </c:pt>
                <c:pt idx="11">
                  <c:v>653.15838000000008</c:v>
                </c:pt>
                <c:pt idx="12">
                  <c:v>585.05759999999998</c:v>
                </c:pt>
                <c:pt idx="13">
                  <c:v>640.86300000000006</c:v>
                </c:pt>
                <c:pt idx="14">
                  <c:v>562.64972999999998</c:v>
                </c:pt>
                <c:pt idx="15">
                  <c:v>1003.2731799999999</c:v>
                </c:pt>
                <c:pt idx="16">
                  <c:v>883.45307000000003</c:v>
                </c:pt>
                <c:pt idx="17">
                  <c:v>627.09587999999997</c:v>
                </c:pt>
                <c:pt idx="18">
                  <c:v>611.46280999999999</c:v>
                </c:pt>
                <c:pt idx="19">
                  <c:v>586.52098999999998</c:v>
                </c:pt>
                <c:pt idx="20">
                  <c:v>670.00511000000006</c:v>
                </c:pt>
                <c:pt idx="21">
                  <c:v>1017.3274200000001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9D2E-49DC-8293-72169B4ED31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93183696"/>
        <c:axId val="493184024"/>
      </c:lineChart>
      <c:catAx>
        <c:axId val="49318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93184024"/>
        <c:crosses val="autoZero"/>
        <c:auto val="1"/>
        <c:lblAlgn val="ctr"/>
        <c:lblOffset val="100"/>
        <c:noMultiLvlLbl val="0"/>
      </c:catAx>
      <c:valAx>
        <c:axId val="493184024"/>
        <c:scaling>
          <c:orientation val="minMax"/>
          <c:max val="8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/>
                  <a:t>Milioni</a:t>
                </a:r>
                <a:r>
                  <a:rPr lang="it-IT" baseline="0"/>
                  <a:t> di Euro</a:t>
                </a:r>
                <a:endParaRPr lang="it-IT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93183696"/>
        <c:crosses val="autoZero"/>
        <c:crossBetween val="between"/>
        <c:majorUnit val="200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 w="25400">
      <a:solidFill>
        <a:srgbClr val="0070C0"/>
      </a:solidFill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8AE4F-72A4-494A-B469-C7D27FAA3A17}" type="datetimeFigureOut">
              <a:rPr lang="it-IT" smtClean="0"/>
              <a:t>30/01/2024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F8BC-37FF-45E9-8B6E-D2B13049C8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6582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8AE4F-72A4-494A-B469-C7D27FAA3A17}" type="datetimeFigureOut">
              <a:rPr lang="it-IT" smtClean="0"/>
              <a:t>30/01/2024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F8BC-37FF-45E9-8B6E-D2B13049C8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580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8AE4F-72A4-494A-B469-C7D27FAA3A17}" type="datetimeFigureOut">
              <a:rPr lang="it-IT" smtClean="0"/>
              <a:t>30/01/2024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F8BC-37FF-45E9-8B6E-D2B13049C8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881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8AE4F-72A4-494A-B469-C7D27FAA3A17}" type="datetimeFigureOut">
              <a:rPr lang="it-IT" smtClean="0"/>
              <a:t>30/01/2024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F8BC-37FF-45E9-8B6E-D2B13049C8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2726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8AE4F-72A4-494A-B469-C7D27FAA3A17}" type="datetimeFigureOut">
              <a:rPr lang="it-IT" smtClean="0"/>
              <a:t>30/01/2024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F8BC-37FF-45E9-8B6E-D2B13049C8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821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8AE4F-72A4-494A-B469-C7D27FAA3A17}" type="datetimeFigureOut">
              <a:rPr lang="it-IT" smtClean="0"/>
              <a:t>30/01/2024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F8BC-37FF-45E9-8B6E-D2B13049C8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107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8AE4F-72A4-494A-B469-C7D27FAA3A17}" type="datetimeFigureOut">
              <a:rPr lang="it-IT" smtClean="0"/>
              <a:t>30/01/2024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F8BC-37FF-45E9-8B6E-D2B13049C8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401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8AE4F-72A4-494A-B469-C7D27FAA3A17}" type="datetimeFigureOut">
              <a:rPr lang="it-IT" smtClean="0"/>
              <a:t>30/01/2024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F8BC-37FF-45E9-8B6E-D2B13049C8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9393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8AE4F-72A4-494A-B469-C7D27FAA3A17}" type="datetimeFigureOut">
              <a:rPr lang="it-IT" smtClean="0"/>
              <a:t>30/01/2024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F8BC-37FF-45E9-8B6E-D2B13049C8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1594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8AE4F-72A4-494A-B469-C7D27FAA3A17}" type="datetimeFigureOut">
              <a:rPr lang="it-IT" smtClean="0"/>
              <a:t>30/01/2024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F8BC-37FF-45E9-8B6E-D2B13049C8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581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8AE4F-72A4-494A-B469-C7D27FAA3A17}" type="datetimeFigureOut">
              <a:rPr lang="it-IT" smtClean="0"/>
              <a:t>30/01/2024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F8BC-37FF-45E9-8B6E-D2B13049C8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938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8AE4F-72A4-494A-B469-C7D27FAA3A17}" type="datetimeFigureOut">
              <a:rPr lang="it-IT" smtClean="0"/>
              <a:t>30/01/2024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FF8BC-37FF-45E9-8B6E-D2B13049C8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5302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45893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reflection blurRad="1270000" stA="45000" endPos="65000" dist="50800" dir="5400000" sy="-100000" algn="bl" rotWithShape="0"/>
          </a:effectLst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48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771" y="3811344"/>
            <a:ext cx="2518409" cy="1707502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outerShdw blurRad="50800" dist="50800" dir="5400000" algn="ctr" rotWithShape="0">
              <a:srgbClr val="000000">
                <a:alpha val="33000"/>
              </a:srgbClr>
            </a:outerShdw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000931" cy="1499539"/>
          </a:xfrm>
        </p:spPr>
        <p:txBody>
          <a:bodyPr/>
          <a:lstStyle/>
          <a:p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TREND ENTRATE SPA</a:t>
            </a:r>
            <a:endParaRPr lang="it-IT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19943" y="2621902"/>
            <a:ext cx="9144000" cy="1655762"/>
          </a:xfrm>
          <a:noFill/>
        </p:spPr>
        <p:txBody>
          <a:bodyPr>
            <a:normAutofit/>
          </a:bodyPr>
          <a:lstStyle/>
          <a:p>
            <a:r>
              <a:rPr lang="it-IT" sz="6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2000 - </a:t>
            </a:r>
            <a:r>
              <a:rPr lang="it-IT" sz="6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2021</a:t>
            </a:r>
            <a:endParaRPr lang="it-IT" sz="60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1122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652310" cy="714394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reflection blurRad="1270000" stA="45000" endPos="65000" dist="50800" dir="5400000" sy="-100000" algn="bl" rotWithShape="0"/>
          </a:effectLst>
        </p:spPr>
      </p:pic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7572976"/>
              </p:ext>
            </p:extLst>
          </p:nvPr>
        </p:nvGraphicFramePr>
        <p:xfrm>
          <a:off x="1464175" y="901352"/>
          <a:ext cx="9263650" cy="5055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2905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45893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reflection blurRad="1270000" stA="45000" endPos="65000" dist="50800" dir="5400000" sy="-100000" algn="bl" rotWithShape="0"/>
          </a:effectLst>
        </p:spPr>
      </p:pic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2430493"/>
              </p:ext>
            </p:extLst>
          </p:nvPr>
        </p:nvGraphicFramePr>
        <p:xfrm>
          <a:off x="1469736" y="1042987"/>
          <a:ext cx="9252527" cy="4772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1152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45893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reflection blurRad="1270000" stA="45000" endPos="65000" dist="50800" dir="5400000" sy="-100000" algn="bl" rotWithShape="0"/>
          </a:effectLst>
        </p:spPr>
      </p:pic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1805758"/>
              </p:ext>
            </p:extLst>
          </p:nvPr>
        </p:nvGraphicFramePr>
        <p:xfrm>
          <a:off x="1484168" y="1755156"/>
          <a:ext cx="9223664" cy="3347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0239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37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TREND ENTRATE SPA</vt:lpstr>
      <vt:lpstr>Presentazione standard di PowerPoint</vt:lpstr>
      <vt:lpstr>Presentazione standard di PowerPoint</vt:lpstr>
      <vt:lpstr>Presentazione standard di PowerPoint</vt:lpstr>
    </vt:vector>
  </TitlesOfParts>
  <Company>REGIONE ABRUZZO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 ENTRATE SPA</dc:title>
  <dc:creator>Federica Gialloreti</dc:creator>
  <cp:lastModifiedBy>Federica Gialloreti</cp:lastModifiedBy>
  <cp:revision>8</cp:revision>
  <dcterms:created xsi:type="dcterms:W3CDTF">2023-03-27T10:31:46Z</dcterms:created>
  <dcterms:modified xsi:type="dcterms:W3CDTF">2024-01-30T09:59:52Z</dcterms:modified>
</cp:coreProperties>
</file>