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derica.gialloreti\seadrive_root\federica_28\Shared%20with%20groups\Conti%20Pubblici%20Territoriali\OPEN%20DATA\Opendata%20Spese%20SPA%202000-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derica.gialloreti\seadrive_root\federica_28\Shared%20with%20groups\Conti%20Pubblici%20Territoriali\OPEN%20DATA\Opendata%20Spese%20SPA%202000-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derica.gialloreti\seadrive_root\federica_28\Shared%20with%20groups\Conti%20Pubblici%20Territoriali\OPEN%20DATA\Opendata%20Spese%20SPA%202000-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it-IT" b="1">
                <a:solidFill>
                  <a:srgbClr val="0070C0"/>
                </a:solidFill>
              </a:rPr>
              <a:t>Totale Spese</a:t>
            </a:r>
            <a:r>
              <a:rPr lang="it-IT" b="1" baseline="0">
                <a:solidFill>
                  <a:srgbClr val="0070C0"/>
                </a:solidFill>
              </a:rPr>
              <a:t> Totali Settore Pubblico Allargato 2000-2021</a:t>
            </a:r>
            <a:endParaRPr lang="it-IT" b="1">
              <a:solidFill>
                <a:srgbClr val="0070C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'Spese SPA 2000-2020'!$A$23</c:f>
              <c:strCache>
                <c:ptCount val="1"/>
                <c:pt idx="0">
                  <c:v>TOTALE SPESE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'Spese SPA 2000-2020'!$B$1:$W$1</c:f>
              <c:strCache>
                <c:ptCount val="2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</c:strCache>
            </c:strRef>
          </c:cat>
          <c:val>
            <c:numRef>
              <c:f>'Spese SPA 2000-2020'!$B$23:$W$23</c:f>
              <c:numCache>
                <c:formatCode>#,##0.00</c:formatCode>
                <c:ptCount val="22"/>
                <c:pt idx="0">
                  <c:v>11828.372240000001</c:v>
                </c:pt>
                <c:pt idx="1">
                  <c:v>12937.540980000002</c:v>
                </c:pt>
                <c:pt idx="2">
                  <c:v>13899.931609999998</c:v>
                </c:pt>
                <c:pt idx="3">
                  <c:v>15074.821449999999</c:v>
                </c:pt>
                <c:pt idx="4">
                  <c:v>16281.689260000003</c:v>
                </c:pt>
                <c:pt idx="5">
                  <c:v>16375.604219999999</c:v>
                </c:pt>
                <c:pt idx="6">
                  <c:v>17135.309950000003</c:v>
                </c:pt>
                <c:pt idx="7">
                  <c:v>17937.505750000004</c:v>
                </c:pt>
                <c:pt idx="8">
                  <c:v>18450.82055</c:v>
                </c:pt>
                <c:pt idx="9">
                  <c:v>19025.906199999998</c:v>
                </c:pt>
                <c:pt idx="10">
                  <c:v>20036.343749999996</c:v>
                </c:pt>
                <c:pt idx="11">
                  <c:v>19133.740669999999</c:v>
                </c:pt>
                <c:pt idx="12">
                  <c:v>19550.80112</c:v>
                </c:pt>
                <c:pt idx="13">
                  <c:v>21585.008620000001</c:v>
                </c:pt>
                <c:pt idx="14">
                  <c:v>19411.997759999998</c:v>
                </c:pt>
                <c:pt idx="15">
                  <c:v>19691.015050000002</c:v>
                </c:pt>
                <c:pt idx="16">
                  <c:v>19339.49152</c:v>
                </c:pt>
                <c:pt idx="17">
                  <c:v>19677.463500000002</c:v>
                </c:pt>
                <c:pt idx="18">
                  <c:v>19895.913189999999</c:v>
                </c:pt>
                <c:pt idx="19">
                  <c:v>21157.669020000001</c:v>
                </c:pt>
                <c:pt idx="20">
                  <c:v>21646.935160000005</c:v>
                </c:pt>
                <c:pt idx="21">
                  <c:v>22855.665379999999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B7D4-484F-B758-E6C320A443E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93183696"/>
        <c:axId val="493184024"/>
      </c:lineChart>
      <c:catAx>
        <c:axId val="49318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3184024"/>
        <c:crosses val="autoZero"/>
        <c:auto val="1"/>
        <c:lblAlgn val="ctr"/>
        <c:lblOffset val="100"/>
        <c:noMultiLvlLbl val="0"/>
      </c:catAx>
      <c:valAx>
        <c:axId val="493184024"/>
        <c:scaling>
          <c:orientation val="minMax"/>
          <c:max val="24000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Milioni</a:t>
                </a:r>
                <a:r>
                  <a:rPr lang="it-IT" baseline="0"/>
                  <a:t> di Euro </a:t>
                </a:r>
                <a:endParaRPr lang="it-IT"/>
              </a:p>
            </c:rich>
          </c:tx>
          <c:layout>
            <c:manualLayout>
              <c:xMode val="edge"/>
              <c:yMode val="edge"/>
              <c:x val="9.6134235834474356E-3"/>
              <c:y val="0.41022164078318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318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28575">
      <a:solidFill>
        <a:srgbClr val="0070C0"/>
      </a:solidFill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it-IT" b="1">
                <a:solidFill>
                  <a:srgbClr val="0070C0"/>
                </a:solidFill>
              </a:rPr>
              <a:t>Totale Spese Correnti</a:t>
            </a:r>
            <a:r>
              <a:rPr lang="it-IT" b="1" baseline="0">
                <a:solidFill>
                  <a:srgbClr val="0070C0"/>
                </a:solidFill>
              </a:rPr>
              <a:t> Settore Pubblico Allargato 2000-2021</a:t>
            </a:r>
            <a:endParaRPr lang="it-IT" b="1">
              <a:solidFill>
                <a:srgbClr val="0070C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'Spese SPA 2000-2020'!$A$10</c:f>
              <c:strCache>
                <c:ptCount val="1"/>
                <c:pt idx="0">
                  <c:v>TOTALE SPESE CORRENTI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'Spese SPA 2000-2020'!$B$1:$W$1</c:f>
              <c:strCache>
                <c:ptCount val="2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</c:strCache>
            </c:strRef>
          </c:cat>
          <c:val>
            <c:numRef>
              <c:f>'Spese SPA 2000-2020'!$B$10:$W$10</c:f>
              <c:numCache>
                <c:formatCode>_(* #,##0.00_);_(* \(#,##0.00\);_(* "-"??_);_(@_)</c:formatCode>
                <c:ptCount val="22"/>
                <c:pt idx="0">
                  <c:v>9955.7935400000006</c:v>
                </c:pt>
                <c:pt idx="1">
                  <c:v>10988.000700000002</c:v>
                </c:pt>
                <c:pt idx="2">
                  <c:v>11623.211549999998</c:v>
                </c:pt>
                <c:pt idx="3">
                  <c:v>12607.758839999999</c:v>
                </c:pt>
                <c:pt idx="4">
                  <c:v>12939.299940000001</c:v>
                </c:pt>
                <c:pt idx="5">
                  <c:v>13804.318159999999</c:v>
                </c:pt>
                <c:pt idx="6">
                  <c:v>14279.617760000001</c:v>
                </c:pt>
                <c:pt idx="7">
                  <c:v>15107.540610000002</c:v>
                </c:pt>
                <c:pt idx="8">
                  <c:v>16017.153179999999</c:v>
                </c:pt>
                <c:pt idx="9">
                  <c:v>16602.59909</c:v>
                </c:pt>
                <c:pt idx="10">
                  <c:v>16535.640659999997</c:v>
                </c:pt>
                <c:pt idx="11">
                  <c:v>16469.685549999998</c:v>
                </c:pt>
                <c:pt idx="12">
                  <c:v>16485.312429999998</c:v>
                </c:pt>
                <c:pt idx="13">
                  <c:v>18296.150669999999</c:v>
                </c:pt>
                <c:pt idx="14">
                  <c:v>16328.02082</c:v>
                </c:pt>
                <c:pt idx="15">
                  <c:v>16692.44267</c:v>
                </c:pt>
                <c:pt idx="16">
                  <c:v>16673.524890000001</c:v>
                </c:pt>
                <c:pt idx="17">
                  <c:v>16586.759880000001</c:v>
                </c:pt>
                <c:pt idx="18">
                  <c:v>17109.300149999999</c:v>
                </c:pt>
                <c:pt idx="19">
                  <c:v>17254.29046</c:v>
                </c:pt>
                <c:pt idx="20">
                  <c:v>17952.233840000004</c:v>
                </c:pt>
                <c:pt idx="21">
                  <c:v>19162.37615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1FFE-4ED4-8934-4619A101E4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93183696"/>
        <c:axId val="493184024"/>
      </c:lineChart>
      <c:catAx>
        <c:axId val="49318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3184024"/>
        <c:crosses val="autoZero"/>
        <c:auto val="1"/>
        <c:lblAlgn val="ctr"/>
        <c:lblOffset val="100"/>
        <c:noMultiLvlLbl val="0"/>
      </c:catAx>
      <c:valAx>
        <c:axId val="493184024"/>
        <c:scaling>
          <c:orientation val="minMax"/>
          <c:max val="24000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Milioni</a:t>
                </a:r>
                <a:r>
                  <a:rPr lang="it-IT" baseline="0"/>
                  <a:t> di Euro</a:t>
                </a:r>
                <a:endParaRPr lang="it-IT"/>
              </a:p>
            </c:rich>
          </c:tx>
          <c:layout>
            <c:manualLayout>
              <c:xMode val="edge"/>
              <c:yMode val="edge"/>
              <c:x val="9.0766207689827461E-3"/>
              <c:y val="0.4022182577376958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318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28575">
      <a:solidFill>
        <a:srgbClr val="0070C0"/>
      </a:solidFill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it-IT" b="1">
                <a:solidFill>
                  <a:srgbClr val="0070C0"/>
                </a:solidFill>
              </a:rPr>
              <a:t>Totale Spese in Conto Capitale</a:t>
            </a:r>
            <a:r>
              <a:rPr lang="it-IT" b="1" baseline="0">
                <a:solidFill>
                  <a:srgbClr val="0070C0"/>
                </a:solidFill>
              </a:rPr>
              <a:t> Settore Pubblico Allargato 2000-2021</a:t>
            </a:r>
            <a:endParaRPr lang="it-IT" b="1">
              <a:solidFill>
                <a:srgbClr val="0070C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'Spese SPA 2000-2020'!$A$21</c:f>
              <c:strCache>
                <c:ptCount val="1"/>
                <c:pt idx="0">
                  <c:v>TOTALE SPESE IN CONTO CAPITALE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'Spese SPA 2000-2020'!$B$1:$W$1</c:f>
              <c:strCache>
                <c:ptCount val="2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</c:strCache>
            </c:strRef>
          </c:cat>
          <c:val>
            <c:numRef>
              <c:f>'Spese SPA 2000-2020'!$B$21:$W$21</c:f>
              <c:numCache>
                <c:formatCode>_(* #,##0.00_);_(* \(#,##0.00\);_(* "-"??_);_(@_)</c:formatCode>
                <c:ptCount val="22"/>
                <c:pt idx="0">
                  <c:v>1872.5787</c:v>
                </c:pt>
                <c:pt idx="1">
                  <c:v>1949.5402799999997</c:v>
                </c:pt>
                <c:pt idx="2">
                  <c:v>2276.7200600000001</c:v>
                </c:pt>
                <c:pt idx="3">
                  <c:v>2467.0626099999999</c:v>
                </c:pt>
                <c:pt idx="4">
                  <c:v>3342.3893200000011</c:v>
                </c:pt>
                <c:pt idx="5">
                  <c:v>2571.2860599999999</c:v>
                </c:pt>
                <c:pt idx="6">
                  <c:v>2855.6921899999998</c:v>
                </c:pt>
                <c:pt idx="7">
                  <c:v>2829.9651400000002</c:v>
                </c:pt>
                <c:pt idx="8">
                  <c:v>2433.6673700000001</c:v>
                </c:pt>
                <c:pt idx="9">
                  <c:v>2423.3071099999997</c:v>
                </c:pt>
                <c:pt idx="10">
                  <c:v>3500.70309</c:v>
                </c:pt>
                <c:pt idx="11">
                  <c:v>2664.05512</c:v>
                </c:pt>
                <c:pt idx="12">
                  <c:v>3065.4886900000006</c:v>
                </c:pt>
                <c:pt idx="13">
                  <c:v>3288.8579499999996</c:v>
                </c:pt>
                <c:pt idx="14">
                  <c:v>3083.97694</c:v>
                </c:pt>
                <c:pt idx="15">
                  <c:v>2998.5723799999996</c:v>
                </c:pt>
                <c:pt idx="16">
                  <c:v>2665.9666299999999</c:v>
                </c:pt>
                <c:pt idx="17">
                  <c:v>3090.7036200000002</c:v>
                </c:pt>
                <c:pt idx="18">
                  <c:v>2786.6130400000002</c:v>
                </c:pt>
                <c:pt idx="19">
                  <c:v>3903.3785600000001</c:v>
                </c:pt>
                <c:pt idx="20">
                  <c:v>3694.7013200000006</c:v>
                </c:pt>
                <c:pt idx="21">
                  <c:v>3693.2892299999999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698A-4D7B-B96E-2730FF2B270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93183696"/>
        <c:axId val="493184024"/>
      </c:lineChart>
      <c:catAx>
        <c:axId val="49318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3184024"/>
        <c:crosses val="autoZero"/>
        <c:auto val="1"/>
        <c:lblAlgn val="ctr"/>
        <c:lblOffset val="100"/>
        <c:noMultiLvlLbl val="0"/>
      </c:catAx>
      <c:valAx>
        <c:axId val="493184024"/>
        <c:scaling>
          <c:orientation val="minMax"/>
          <c:max val="8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Milioni</a:t>
                </a:r>
                <a:r>
                  <a:rPr lang="it-IT" baseline="0"/>
                  <a:t> di Euro</a:t>
                </a:r>
                <a:endParaRPr lang="it-IT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3183696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28575">
      <a:solidFill>
        <a:schemeClr val="accent5"/>
      </a:solidFill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658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580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81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72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82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10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401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939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59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8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938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30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45893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reflection blurRad="1270000" stA="45000" endPos="65000" dist="50800" dir="5400000" sy="-100000" algn="bl" rotWithShape="0"/>
          </a:effectLst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48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771" y="3811344"/>
            <a:ext cx="2518409" cy="1707502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50800" dist="50800" dir="5400000" algn="ctr" rotWithShape="0">
              <a:srgbClr val="000000">
                <a:alpha val="33000"/>
              </a:srgbClr>
            </a:outerShdw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000931" cy="1499539"/>
          </a:xfrm>
        </p:spPr>
        <p:txBody>
          <a:bodyPr/>
          <a:lstStyle/>
          <a:p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TREND SPESE SPA</a:t>
            </a:r>
            <a:endParaRPr lang="it-IT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19943" y="2621902"/>
            <a:ext cx="9144000" cy="1655762"/>
          </a:xfrm>
          <a:noFill/>
        </p:spPr>
        <p:txBody>
          <a:bodyPr>
            <a:normAutofit/>
          </a:bodyPr>
          <a:lstStyle/>
          <a:p>
            <a:r>
              <a:rPr lang="it-IT" sz="6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2000 - </a:t>
            </a:r>
            <a:r>
              <a:rPr lang="it-IT" sz="6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2021</a:t>
            </a:r>
            <a:endParaRPr lang="it-IT" sz="6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12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7" y="0"/>
            <a:ext cx="12145893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reflection blurRad="1270000" stA="45000" endPos="65000" dist="50800" dir="5400000" sy="-100000" algn="bl" rotWithShape="0"/>
          </a:effectLst>
        </p:spPr>
      </p:pic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507415"/>
              </p:ext>
            </p:extLst>
          </p:nvPr>
        </p:nvGraphicFramePr>
        <p:xfrm>
          <a:off x="1472257" y="875183"/>
          <a:ext cx="9247486" cy="5107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905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45893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reflection blurRad="1270000" stA="45000" endPos="65000" dist="50800" dir="5400000" sy="-100000" algn="bl" rotWithShape="0"/>
          </a:effectLst>
        </p:spPr>
      </p:pic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9453381"/>
              </p:ext>
            </p:extLst>
          </p:nvPr>
        </p:nvGraphicFramePr>
        <p:xfrm>
          <a:off x="1469736" y="1042987"/>
          <a:ext cx="9252527" cy="477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152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45893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reflection blurRad="1270000" stA="45000" endPos="65000" dist="50800" dir="5400000" sy="-100000" algn="bl" rotWithShape="0"/>
          </a:effectLst>
        </p:spPr>
      </p:pic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4611442"/>
              </p:ext>
            </p:extLst>
          </p:nvPr>
        </p:nvGraphicFramePr>
        <p:xfrm>
          <a:off x="1484168" y="1755156"/>
          <a:ext cx="9223664" cy="3347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0239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38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TREND SPESE SPA</vt:lpstr>
      <vt:lpstr>Presentazione standard di PowerPoint</vt:lpstr>
      <vt:lpstr>Presentazione standard di PowerPoint</vt:lpstr>
      <vt:lpstr>Presentazione standard di PowerPoint</vt:lpstr>
    </vt:vector>
  </TitlesOfParts>
  <Company>REGIONE ABRUZZO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 ENTRATE SPA</dc:title>
  <dc:creator>Federica Gialloreti</dc:creator>
  <cp:lastModifiedBy>Federica Gialloreti</cp:lastModifiedBy>
  <cp:revision>10</cp:revision>
  <dcterms:created xsi:type="dcterms:W3CDTF">2023-03-27T10:31:46Z</dcterms:created>
  <dcterms:modified xsi:type="dcterms:W3CDTF">2024-01-30T10:09:36Z</dcterms:modified>
</cp:coreProperties>
</file>