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AA647EC-D2BC-4C1E-A2DF-7A27AEE06874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5462C5E-1084-439A-B636-1353A959F048}" type="datetimeFigureOut">
              <a:rPr lang="it-IT" smtClean="0"/>
              <a:t>19/09/2018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8568952" cy="5328592"/>
          </a:xfrm>
        </p:spPr>
        <p:txBody>
          <a:bodyPr/>
          <a:lstStyle/>
          <a:p>
            <a:pPr algn="ctr"/>
            <a:r>
              <a:rPr lang="it-IT" sz="7200" dirty="0" smtClean="0"/>
              <a:t/>
            </a:r>
            <a:br>
              <a:rPr lang="it-IT" sz="7200" dirty="0" smtClean="0"/>
            </a:br>
            <a:r>
              <a:rPr lang="it-IT" sz="7200" dirty="0"/>
              <a:t/>
            </a:r>
            <a:br>
              <a:rPr lang="it-IT" sz="7200" dirty="0"/>
            </a:br>
            <a:r>
              <a:rPr lang="it-IT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1° Convegno regionale dei </a:t>
            </a:r>
            <a:r>
              <a:rPr lang="it-IT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Comitati Unici di Garanzia (C.U.G)</a:t>
            </a:r>
            <a:br>
              <a:rPr lang="it-IT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it-IT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 settembre 2018 </a:t>
            </a:r>
            <a:br>
              <a:rPr 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Sala Ipogea, Consiglio Regionale d’Abruzzo</a:t>
            </a:r>
            <a:r>
              <a:rPr lang="it-IT" sz="7200" dirty="0" smtClean="0"/>
              <a:t/>
            </a:r>
            <a:br>
              <a:rPr lang="it-IT" sz="7200" dirty="0" smtClean="0"/>
            </a:br>
            <a:endParaRPr lang="it-IT" sz="7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88640"/>
            <a:ext cx="1011306" cy="6480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8640"/>
            <a:ext cx="936104" cy="61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2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151620" y="910461"/>
            <a:ext cx="6588732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Quali sono gli obblighi del C.U.G?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1772816"/>
            <a:ext cx="734637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u="sng" dirty="0" smtClean="0"/>
              <a:t>Entro </a:t>
            </a:r>
            <a:r>
              <a:rPr lang="it-IT" u="sng" dirty="0"/>
              <a:t>60 giorni </a:t>
            </a:r>
            <a:r>
              <a:rPr lang="it-IT" dirty="0"/>
              <a:t>dalla sua costituzione deve adottare un </a:t>
            </a:r>
            <a:r>
              <a:rPr lang="it-IT" b="1" i="1" dirty="0"/>
              <a:t>Regolamento</a:t>
            </a:r>
            <a:r>
              <a:rPr lang="it-IT" dirty="0"/>
              <a:t> che disciplini le modalità di funzionamento (periodicità delle riunioni, validità delle stesse, verbali, rapporti sulle attività, diffusione delle informazioni , casi di dimissioni, decadenza e cessazione della/del Presidente e dei/delle componenti, audizione di esperti etc</a:t>
            </a:r>
            <a:r>
              <a:rPr lang="it-IT" dirty="0" smtClean="0"/>
              <a:t>.)</a:t>
            </a:r>
          </a:p>
          <a:p>
            <a:pPr algn="just">
              <a:lnSpc>
                <a:spcPct val="150000"/>
              </a:lnSpc>
            </a:pPr>
            <a:r>
              <a:rPr lang="it-IT" u="sng" dirty="0" smtClean="0"/>
              <a:t/>
            </a:r>
            <a:br>
              <a:rPr lang="it-IT" u="sng" dirty="0" smtClean="0"/>
            </a:br>
            <a:r>
              <a:rPr lang="it-IT" u="sng" dirty="0" smtClean="0"/>
              <a:t>Entro </a:t>
            </a:r>
            <a:r>
              <a:rPr lang="it-IT" u="sng" dirty="0"/>
              <a:t>il 30 marzo </a:t>
            </a:r>
            <a:r>
              <a:rPr lang="it-IT" dirty="0"/>
              <a:t>di ogni anno deve redigere e trasmettere ai vertici politici ed amministrativi dell’Amministrazione di appartenenza una </a:t>
            </a:r>
            <a:r>
              <a:rPr lang="it-IT" b="1" i="1" dirty="0" smtClean="0"/>
              <a:t>Relazione</a:t>
            </a:r>
            <a:r>
              <a:rPr lang="it-IT" dirty="0" smtClean="0"/>
              <a:t> </a:t>
            </a:r>
            <a:r>
              <a:rPr lang="it-IT" dirty="0"/>
              <a:t>dettagliata riferita all’anno precedente </a:t>
            </a:r>
            <a:r>
              <a:rPr lang="it-IT" dirty="0" smtClean="0"/>
              <a:t>e riguardante le attività poste in essere per l’attuazione </a:t>
            </a:r>
            <a:r>
              <a:rPr lang="it-IT" dirty="0"/>
              <a:t>dei principi di parità, pari opportunità, benessere organizzativo, e di contrasto ai fenomeni di </a:t>
            </a:r>
            <a:r>
              <a:rPr lang="it-IT" dirty="0" smtClean="0"/>
              <a:t>mobbing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907704" y="724103"/>
            <a:ext cx="5184576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 chi collabora il C.U.G?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3568" y="1556792"/>
            <a:ext cx="74888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r>
              <a:rPr lang="it-IT" b="1" i="1" dirty="0" smtClean="0"/>
              <a:t>. Con </a:t>
            </a:r>
            <a:r>
              <a:rPr lang="it-IT" b="1" i="1" dirty="0"/>
              <a:t>il vertice amministrativo dell’ Ente di </a:t>
            </a:r>
            <a:r>
              <a:rPr lang="it-IT" b="1" i="1" dirty="0" smtClean="0"/>
              <a:t>appartenenza</a:t>
            </a:r>
            <a:endParaRPr lang="it-IT" dirty="0" smtClean="0"/>
          </a:p>
          <a:p>
            <a:pPr algn="just"/>
            <a:r>
              <a:rPr lang="it-IT" dirty="0"/>
              <a:t>L’Amministrazione è invitata a consultare preventivamente il </a:t>
            </a:r>
            <a:r>
              <a:rPr lang="it-IT" dirty="0" smtClean="0"/>
              <a:t>C.U.G rispetto all’adozione di atti </a:t>
            </a:r>
            <a:r>
              <a:rPr lang="it-IT" dirty="0"/>
              <a:t>interni nelle materie di competenza del </a:t>
            </a:r>
            <a:r>
              <a:rPr lang="it-IT" dirty="0" smtClean="0"/>
              <a:t>comitato stesso, </a:t>
            </a:r>
            <a:r>
              <a:rPr lang="it-IT" dirty="0"/>
              <a:t>ad esempio in materia di congedi, formazione, flessibilità e orario di lavoro, progressioni di carriera </a:t>
            </a:r>
            <a:r>
              <a:rPr lang="it-IT" dirty="0" smtClean="0"/>
              <a:t>ecc.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b="1" i="1" dirty="0" smtClean="0"/>
              <a:t>2.Con la </a:t>
            </a:r>
            <a:r>
              <a:rPr lang="it-IT" b="1" i="1" dirty="0"/>
              <a:t>Consigliere </a:t>
            </a:r>
            <a:r>
              <a:rPr lang="it-IT" b="1" i="1" dirty="0" smtClean="0"/>
              <a:t>di </a:t>
            </a:r>
            <a:r>
              <a:rPr lang="it-IT" b="1" i="1" dirty="0"/>
              <a:t>parità </a:t>
            </a:r>
            <a:endParaRPr lang="it-IT" b="1" i="1" dirty="0" smtClean="0"/>
          </a:p>
          <a:p>
            <a:r>
              <a:rPr lang="it-IT" dirty="0" smtClean="0"/>
              <a:t>Attraverso lo scambio di informazioni circa le reciproche attività e funzioni.</a:t>
            </a:r>
            <a:endParaRPr lang="it-IT" dirty="0"/>
          </a:p>
          <a:p>
            <a:endParaRPr lang="it-IT" dirty="0" smtClean="0"/>
          </a:p>
          <a:p>
            <a:r>
              <a:rPr lang="it-IT" b="1" i="1" dirty="0" smtClean="0"/>
              <a:t>3. Con </a:t>
            </a:r>
            <a:r>
              <a:rPr lang="it-IT" b="1" i="1" dirty="0"/>
              <a:t>gli </a:t>
            </a:r>
            <a:r>
              <a:rPr lang="it-IT" b="1" i="1" dirty="0" smtClean="0"/>
              <a:t>O.I.V</a:t>
            </a:r>
            <a:r>
              <a:rPr lang="it-IT" b="1" i="1" dirty="0"/>
              <a:t>, Organismi indipendenti di valutazione </a:t>
            </a:r>
            <a:endParaRPr lang="it-IT" b="1" i="1" dirty="0" smtClean="0"/>
          </a:p>
          <a:p>
            <a:pPr algn="just"/>
            <a:r>
              <a:rPr lang="it-IT" dirty="0" smtClean="0"/>
              <a:t>Gli Organismi </a:t>
            </a:r>
            <a:r>
              <a:rPr lang="it-IT" dirty="0"/>
              <a:t>indipendenti di valutazione delle performance </a:t>
            </a:r>
            <a:r>
              <a:rPr lang="it-IT" dirty="0" smtClean="0"/>
              <a:t>devono verificare </a:t>
            </a:r>
            <a:r>
              <a:rPr lang="it-IT" dirty="0"/>
              <a:t>«i risultati e le buone pratiche di promozione delle pari opportunità» </a:t>
            </a:r>
            <a:r>
              <a:rPr lang="it-IT" sz="1600" dirty="0"/>
              <a:t>(art. 14, comma 4, </a:t>
            </a:r>
            <a:r>
              <a:rPr lang="it-IT" sz="1600" dirty="0" err="1"/>
              <a:t>lett</a:t>
            </a:r>
            <a:r>
              <a:rPr lang="it-IT" sz="1600" dirty="0"/>
              <a:t>. h), </a:t>
            </a:r>
            <a:r>
              <a:rPr lang="it-IT" sz="1600" dirty="0" err="1" smtClean="0"/>
              <a:t>D.Lgs.</a:t>
            </a:r>
            <a:r>
              <a:rPr lang="it-IT" sz="1600" dirty="0" smtClean="0"/>
              <a:t> </a:t>
            </a:r>
            <a:r>
              <a:rPr lang="it-IT" sz="1600" dirty="0"/>
              <a:t>n. </a:t>
            </a:r>
            <a:r>
              <a:rPr lang="it-IT" sz="1600" dirty="0" smtClean="0"/>
              <a:t>150/2009, modificato dal </a:t>
            </a:r>
            <a:r>
              <a:rPr lang="it-IT" sz="1600" dirty="0" err="1" smtClean="0"/>
              <a:t>D.lgs</a:t>
            </a:r>
            <a:r>
              <a:rPr lang="it-IT" sz="1600" dirty="0" smtClean="0"/>
              <a:t> n.74 del 25.5.2017</a:t>
            </a:r>
            <a:r>
              <a:rPr lang="it-IT" dirty="0" smtClean="0"/>
              <a:t>), previste nel Piano </a:t>
            </a:r>
            <a:r>
              <a:rPr lang="it-IT" dirty="0"/>
              <a:t>delle Performance, </a:t>
            </a:r>
            <a:r>
              <a:rPr lang="it-IT" dirty="0" smtClean="0"/>
              <a:t>ossia il documento </a:t>
            </a:r>
            <a:r>
              <a:rPr lang="it-IT" dirty="0"/>
              <a:t>programmatico </a:t>
            </a:r>
            <a:r>
              <a:rPr lang="it-IT" dirty="0" smtClean="0"/>
              <a:t>triennale in </a:t>
            </a:r>
            <a:r>
              <a:rPr lang="it-IT" dirty="0"/>
              <a:t>cui </a:t>
            </a:r>
            <a:r>
              <a:rPr lang="it-IT" dirty="0" smtClean="0"/>
              <a:t>si individuano </a:t>
            </a:r>
            <a:r>
              <a:rPr lang="it-IT" dirty="0"/>
              <a:t>gli indirizzi e gli obiettivi strategici ed operativi </a:t>
            </a:r>
            <a:r>
              <a:rPr lang="it-IT" dirty="0" smtClean="0"/>
              <a:t>delle strutture interne all’amministrazione ed i relativi indicatori </a:t>
            </a:r>
            <a:r>
              <a:rPr lang="it-IT" dirty="0"/>
              <a:t>per la misurazione e la valutazione della performance </a:t>
            </a:r>
            <a:r>
              <a:rPr lang="it-IT" dirty="0" smtClean="0"/>
              <a:t>dell’ente 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09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267744" y="711310"/>
            <a:ext cx="4608512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Il C.U.G negli enti locali 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412776"/>
            <a:ext cx="748883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 smtClean="0"/>
              <a:t>Nel 2017, il C.U.G. della Giunta regionale ha effettuato un </a:t>
            </a:r>
            <a:r>
              <a:rPr lang="it-IT" dirty="0"/>
              <a:t>monitoraggio </a:t>
            </a:r>
            <a:r>
              <a:rPr lang="it-IT" dirty="0" smtClean="0"/>
              <a:t>sulla </a:t>
            </a:r>
            <a:r>
              <a:rPr lang="it-IT" dirty="0"/>
              <a:t>presenza dei </a:t>
            </a:r>
            <a:r>
              <a:rPr lang="it-IT" dirty="0" smtClean="0"/>
              <a:t>Comitati negli Enti </a:t>
            </a:r>
            <a:r>
              <a:rPr lang="it-IT" dirty="0"/>
              <a:t>locali, </a:t>
            </a:r>
            <a:r>
              <a:rPr lang="it-IT" dirty="0" smtClean="0"/>
              <a:t>Università</a:t>
            </a:r>
            <a:r>
              <a:rPr lang="it-IT" dirty="0"/>
              <a:t>, </a:t>
            </a:r>
            <a:r>
              <a:rPr lang="it-IT" dirty="0" smtClean="0"/>
              <a:t>Asl </a:t>
            </a:r>
            <a:r>
              <a:rPr lang="it-IT" dirty="0"/>
              <a:t>e Camere di commercio </a:t>
            </a:r>
            <a:r>
              <a:rPr lang="it-IT" dirty="0" smtClean="0"/>
              <a:t>abruzzesi . </a:t>
            </a:r>
          </a:p>
          <a:p>
            <a:pPr>
              <a:lnSpc>
                <a:spcPct val="150000"/>
              </a:lnSpc>
            </a:pPr>
            <a:endParaRPr lang="it-IT" dirty="0"/>
          </a:p>
          <a:p>
            <a:pPr>
              <a:lnSpc>
                <a:spcPct val="150000"/>
              </a:lnSpc>
            </a:pPr>
            <a:r>
              <a:rPr lang="it-IT" b="1" i="1" dirty="0" smtClean="0"/>
              <a:t>Risultati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Gli </a:t>
            </a:r>
            <a:r>
              <a:rPr lang="it-IT" dirty="0"/>
              <a:t>enti che hanno fornito una risposta sono </a:t>
            </a:r>
            <a:r>
              <a:rPr lang="it-IT" dirty="0" smtClean="0"/>
              <a:t>stati  </a:t>
            </a:r>
            <a:r>
              <a:rPr lang="it-IT" b="1" dirty="0" smtClean="0"/>
              <a:t>63 </a:t>
            </a:r>
            <a:r>
              <a:rPr lang="it-IT" dirty="0"/>
              <a:t>sui</a:t>
            </a:r>
            <a:r>
              <a:rPr lang="it-IT" b="1" dirty="0"/>
              <a:t> 320 </a:t>
            </a:r>
            <a:r>
              <a:rPr lang="it-IT" dirty="0"/>
              <a:t>interessati </a:t>
            </a:r>
            <a:r>
              <a:rPr lang="it-IT" dirty="0" smtClean="0"/>
              <a:t>dalla rilevazione,  circa </a:t>
            </a:r>
            <a:r>
              <a:rPr lang="it-IT" dirty="0"/>
              <a:t>il 20</a:t>
            </a:r>
            <a:r>
              <a:rPr lang="it-IT" dirty="0" smtClean="0"/>
              <a:t>%. Degli </a:t>
            </a:r>
            <a:r>
              <a:rPr lang="it-IT" dirty="0"/>
              <a:t>enti che hanno </a:t>
            </a:r>
            <a:r>
              <a:rPr lang="it-IT" dirty="0" smtClean="0"/>
              <a:t>risposto: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il </a:t>
            </a:r>
            <a:r>
              <a:rPr lang="it-IT" dirty="0"/>
              <a:t>19% non ha ancora costituito il CUG, </a:t>
            </a:r>
            <a:endParaRPr lang="it-IT" dirty="0" smtClean="0"/>
          </a:p>
          <a:p>
            <a:pPr algn="just">
              <a:lnSpc>
                <a:spcPct val="150000"/>
              </a:lnSpc>
            </a:pPr>
            <a:r>
              <a:rPr lang="it-IT" dirty="0"/>
              <a:t>l</a:t>
            </a:r>
            <a:r>
              <a:rPr lang="it-IT" dirty="0" smtClean="0"/>
              <a:t>’81% </a:t>
            </a:r>
            <a:r>
              <a:rPr lang="it-IT" dirty="0"/>
              <a:t>è in regola con la normativa che obbliga le pubbliche amministrazione alla costituzione del Comitato unico di garanzia per la pari opportunità </a:t>
            </a:r>
            <a:endParaRPr lang="it-IT" dirty="0" smtClean="0"/>
          </a:p>
          <a:p>
            <a:pPr algn="just">
              <a:lnSpc>
                <a:spcPct val="150000"/>
              </a:lnSpc>
            </a:pPr>
            <a:r>
              <a:rPr lang="it-IT" dirty="0" smtClean="0"/>
              <a:t>(</a:t>
            </a:r>
            <a:r>
              <a:rPr lang="it-IT" dirty="0"/>
              <a:t>L. 183/2010, art.21</a:t>
            </a:r>
            <a:r>
              <a:rPr lang="it-IT" dirty="0" smtClean="0"/>
              <a:t>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27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331640" y="1089610"/>
            <a:ext cx="6480720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Piano Triennale di azioni positive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27584" y="2060848"/>
            <a:ext cx="74888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/>
              <a:t>Le amministrazioni pubbliche predispongono piani di </a:t>
            </a:r>
            <a:r>
              <a:rPr lang="it-IT" b="1" dirty="0" smtClean="0"/>
              <a:t>AZIONI POSITIVE </a:t>
            </a:r>
            <a:r>
              <a:rPr lang="it-IT" dirty="0" smtClean="0"/>
              <a:t>tendenti </a:t>
            </a:r>
            <a:r>
              <a:rPr lang="it-IT" dirty="0"/>
              <a:t>ad assicurare la rimozione degli ostacoli che, di fatto, impediscono la piena realizzazione di pari opportunità di lavoro e nel lavoro tra uomini e </a:t>
            </a:r>
            <a:r>
              <a:rPr lang="it-IT" dirty="0" smtClean="0"/>
              <a:t>donne, (art</a:t>
            </a:r>
            <a:r>
              <a:rPr lang="it-IT" dirty="0"/>
              <a:t>. 48 D</a:t>
            </a:r>
            <a:r>
              <a:rPr lang="it-IT" dirty="0" smtClean="0"/>
              <a:t>. </a:t>
            </a:r>
            <a:r>
              <a:rPr lang="it-IT" dirty="0" err="1" smtClean="0"/>
              <a:t>Lgs</a:t>
            </a:r>
            <a:r>
              <a:rPr lang="it-IT" dirty="0"/>
              <a:t>. </a:t>
            </a:r>
            <a:r>
              <a:rPr lang="it-IT" dirty="0" smtClean="0"/>
              <a:t>198/2006 e </a:t>
            </a:r>
            <a:r>
              <a:rPr lang="it-IT" dirty="0" err="1" smtClean="0"/>
              <a:t>ss.mm.ii</a:t>
            </a:r>
            <a:r>
              <a:rPr lang="it-IT" dirty="0" smtClean="0"/>
              <a:t> – Codice delle Pari Opportunità tra uomini e donne).</a:t>
            </a:r>
          </a:p>
          <a:p>
            <a:pPr algn="just">
              <a:lnSpc>
                <a:spcPct val="150000"/>
              </a:lnSpc>
            </a:pPr>
            <a:r>
              <a:rPr lang="it-IT" dirty="0"/>
              <a:t>Il Piano di azioni positive è un documento programmatico, di durata triennale, progettato sulla base di specifiche esigenze rilevate, tenuto conto del numero dei dipendenti e delle dimensioni dell’utenza potenziale che usufruisce dei servizi e delle attività erogate .</a:t>
            </a:r>
          </a:p>
          <a:p>
            <a:pPr algn="just">
              <a:lnSpc>
                <a:spcPct val="150000"/>
              </a:lnSpc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7937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331640" y="1412776"/>
            <a:ext cx="6480720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Piano Triennale di azioni positive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27584" y="2348880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/>
              <a:t>Le </a:t>
            </a:r>
            <a:r>
              <a:rPr lang="it-IT" b="1" dirty="0" smtClean="0"/>
              <a:t>AZIONI POSITIVE </a:t>
            </a:r>
            <a:r>
              <a:rPr lang="it-IT" dirty="0" smtClean="0"/>
              <a:t>contenute </a:t>
            </a:r>
            <a:r>
              <a:rPr lang="it-IT" dirty="0"/>
              <a:t>nei Piani </a:t>
            </a:r>
            <a:r>
              <a:rPr lang="it-IT" dirty="0" smtClean="0"/>
              <a:t>sono </a:t>
            </a:r>
            <a:r>
              <a:rPr lang="it-IT" u="sng" dirty="0"/>
              <a:t>misure temporanee speciali </a:t>
            </a:r>
            <a:r>
              <a:rPr lang="it-IT" u="sng" dirty="0" smtClean="0"/>
              <a:t>che mirano </a:t>
            </a:r>
            <a:r>
              <a:rPr lang="it-IT" u="sng" dirty="0"/>
              <a:t>a rimuovere gli ostacoli </a:t>
            </a:r>
            <a:r>
              <a:rPr lang="it-IT" u="sng" dirty="0" smtClean="0"/>
              <a:t>che impediscono la piena </a:t>
            </a:r>
            <a:r>
              <a:rPr lang="it-IT" u="sng" dirty="0"/>
              <a:t>ed effettiva parità di opportunità tra donne e uomini</a:t>
            </a:r>
            <a:r>
              <a:rPr lang="it-IT" dirty="0"/>
              <a:t>. Sono misure “speciali”, in quanto non generali ma specifiche e ben definite, che intervengono in un determinato contesto per eliminare ogni forma di discriminazione, sia diretta che </a:t>
            </a:r>
            <a:r>
              <a:rPr lang="it-IT" dirty="0" smtClean="0"/>
              <a:t>indiretta, e necessarie </a:t>
            </a:r>
            <a:r>
              <a:rPr lang="it-IT" dirty="0"/>
              <a:t>fintanto  si rilevi una disparità di trattamento tra donne e uomini.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59738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331640" y="1412776"/>
            <a:ext cx="6480720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Piano Triennale di azioni positive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27584" y="2348880"/>
            <a:ext cx="7488832" cy="254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/>
              <a:t>L’obiettivo del Piano triennale delle Azioni Positive è anche quello di coordinare la vita professionale e privata favorendo, anche mediante una diversa e condivisa organizzazione del lavoro, l’equilibrio tra le responsabilità professionali e familiari e costruire buone prassi che concepiscano la differenza di genere più come una risorsa per l’Amministrazione che come un </a:t>
            </a:r>
            <a:r>
              <a:rPr lang="it-IT" dirty="0" smtClean="0"/>
              <a:t>vincolo.</a:t>
            </a:r>
          </a:p>
        </p:txBody>
      </p:sp>
    </p:spTree>
    <p:extLst>
      <p:ext uri="{BB962C8B-B14F-4D97-AF65-F5344CB8AC3E}">
        <p14:creationId xmlns:p14="http://schemas.microsoft.com/office/powerpoint/2010/main" val="22646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11560" y="2348880"/>
            <a:ext cx="8280920" cy="110799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6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Grazie per l’attenzione!</a:t>
            </a:r>
            <a:endParaRPr lang="it-IT" sz="6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5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27584" y="2132856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 smtClean="0"/>
              <a:t>Il </a:t>
            </a:r>
            <a:r>
              <a:rPr lang="it-IT" b="1" dirty="0" smtClean="0"/>
              <a:t>C.U.G – Comitato Unico di Garanzia per le pari opportunità, la valorizzazione del benessere di chi lavora e contro le discriminazioni</a:t>
            </a:r>
            <a:r>
              <a:rPr lang="it-IT" dirty="0" smtClean="0"/>
              <a:t>, è un Comitato paritetico costituito all’ interno delle Amministrazioni pubbliche che  ha l’importantissima funzione di contribuire all’ottimizzazione della produttività del lavoro pubblico e al miglioramento delle prestazioni, garantendo un ambiente di lavoro caratterizzato dal rispetto dei principi di parità e pari opportunità di genere, di benessere organizzativo e di contrasto verso qualsiasi forma di discriminazione e di violenza morale o psichica.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951820" y="1124744"/>
            <a:ext cx="3384376" cy="584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Cos’è il C.U.G.?</a:t>
            </a:r>
            <a:endParaRPr lang="it-IT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0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27584" y="1878200"/>
            <a:ext cx="7632848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 smtClean="0"/>
              <a:t>Il CUG ha composizione </a:t>
            </a:r>
            <a:r>
              <a:rPr lang="it-IT" b="1" i="1" dirty="0" smtClean="0"/>
              <a:t>paritetica</a:t>
            </a:r>
            <a:r>
              <a:rPr lang="it-IT" dirty="0" smtClean="0"/>
              <a:t>, e deve essere composto da un componente designato da ciascuna delle organizzazioni sindacali maggiormente rappresentative a livello di amministrazione  e da un pari numero di rappresentanti dell’amministrazione, nonché da altrettanti componenti supplenti.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907704" y="1052736"/>
            <a:ext cx="5616624" cy="584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Da chi è composto il C.U.G.?</a:t>
            </a:r>
            <a:endParaRPr lang="it-IT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182800"/>
              </p:ext>
            </p:extLst>
          </p:nvPr>
        </p:nvGraphicFramePr>
        <p:xfrm>
          <a:off x="1672734" y="4188688"/>
          <a:ext cx="6096000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rappresentanza SINDACALE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rappresentanza</a:t>
                      </a:r>
                      <a:r>
                        <a:rPr lang="it-IT" baseline="0" dirty="0" smtClean="0"/>
                        <a:t> REGIONALE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Effettivi                          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Effettivi                      X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Supplenti                       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Supplenti                  Y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21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27584" y="2115533"/>
            <a:ext cx="763284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 smtClean="0"/>
              <a:t>Il CUG è nominato con atto del Dirigente preposto al vertice dell’Amministrazione, in base a quanto previsto dai rispettivi ordinamenti, nel caso in cui al vertice vi siano più dirigenti la competenza è del Dirigente cui compete la gestione delle risorse umane.</a:t>
            </a:r>
          </a:p>
          <a:p>
            <a:pPr algn="just">
              <a:lnSpc>
                <a:spcPct val="150000"/>
              </a:lnSpc>
            </a:pPr>
            <a:endParaRPr lang="it-IT" dirty="0" smtClean="0"/>
          </a:p>
          <a:p>
            <a:pPr algn="just">
              <a:lnSpc>
                <a:spcPct val="150000"/>
              </a:lnSpc>
            </a:pPr>
            <a:r>
              <a:rPr lang="it-IT" dirty="0" smtClean="0"/>
              <a:t>Il Comitato  ha una durata di </a:t>
            </a:r>
            <a:r>
              <a:rPr lang="it-IT" b="1" i="1" dirty="0" smtClean="0"/>
              <a:t>4 anni </a:t>
            </a:r>
            <a:r>
              <a:rPr lang="it-IT" dirty="0" smtClean="0"/>
              <a:t>e gli incarichi possono essere rinnovati una sola volta.</a:t>
            </a:r>
          </a:p>
          <a:p>
            <a:pPr algn="just">
              <a:lnSpc>
                <a:spcPct val="150000"/>
              </a:lnSpc>
            </a:pP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907704" y="1052736"/>
            <a:ext cx="5616624" cy="584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Chi nomina il C.U.G.?</a:t>
            </a:r>
            <a:endParaRPr lang="it-IT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0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755576" y="2204864"/>
            <a:ext cx="79240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 smtClean="0"/>
              <a:t>La struttura preposta pubblica un bando interno rivolto a tutto il personale. </a:t>
            </a:r>
          </a:p>
          <a:p>
            <a:pPr algn="just">
              <a:lnSpc>
                <a:spcPct val="150000"/>
              </a:lnSpc>
            </a:pPr>
            <a:r>
              <a:rPr lang="it-IT" dirty="0" smtClean="0"/>
              <a:t>La partecipazione al Comitato è volontaria e non prevede alcun compenso aggiuntivo. </a:t>
            </a:r>
            <a:r>
              <a:rPr lang="it-IT" dirty="0"/>
              <a:t>L’attività svolta in qualità di </a:t>
            </a:r>
            <a:r>
              <a:rPr lang="it-IT" dirty="0" smtClean="0"/>
              <a:t>Componente è </a:t>
            </a:r>
            <a:r>
              <a:rPr lang="it-IT" dirty="0"/>
              <a:t>considerata, ad ogni effetto di legge, attività di servizio anche ai fini della quantificazione dei carichi di </a:t>
            </a:r>
            <a:r>
              <a:rPr lang="it-IT" dirty="0" smtClean="0"/>
              <a:t>lavoro.</a:t>
            </a:r>
          </a:p>
          <a:p>
            <a:pPr algn="just">
              <a:lnSpc>
                <a:spcPct val="150000"/>
              </a:lnSpc>
            </a:pPr>
            <a:endParaRPr lang="it-IT" dirty="0" smtClean="0"/>
          </a:p>
          <a:p>
            <a:pPr algn="just">
              <a:lnSpc>
                <a:spcPct val="150000"/>
              </a:lnSpc>
            </a:pPr>
            <a:r>
              <a:rPr lang="it-IT" dirty="0" smtClean="0"/>
              <a:t>I componenti del CUG devono possedere adeguate conoscenze nelle materie di competenza del comitato, adeguate esperienze nell’ambito delle pari opportunità e/o del mobbing, del contrasto alle discriminazioni, rilevabili attraverso il percorso professionale, adeguate attitudini relazionali e motivazionali.</a:t>
            </a: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980728"/>
            <a:ext cx="7200800" cy="107721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Come vengono individuati i componenti e quali competenze devono avere?</a:t>
            </a:r>
            <a:endParaRPr lang="it-IT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00835" y="1916832"/>
            <a:ext cx="7803613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/>
              <a:t>Il Comitato Unico di Garanzia ha il compito di garantire le pari opportunità tra uomini e donne e l'assenza di ogni forma di discriminazione, diretta e indiretta, relativa al genere, all'età, all'orientamento sessuale, alla razza, alla disabilità, alla religione, alla lingua, nell'accesso al lavoro, nel trattamento e nelle condizioni di lavoro, nella formazione professionale, nelle promozioni e nella sicurezza sul lavoro. </a:t>
            </a:r>
          </a:p>
          <a:p>
            <a:pPr algn="just">
              <a:lnSpc>
                <a:spcPct val="150000"/>
              </a:lnSpc>
            </a:pPr>
            <a:r>
              <a:rPr lang="it-IT" dirty="0"/>
              <a:t>Il Comitato ha </a:t>
            </a:r>
            <a:r>
              <a:rPr lang="it-IT" dirty="0" smtClean="0"/>
              <a:t>funzioni </a:t>
            </a:r>
            <a:r>
              <a:rPr lang="it-IT" b="1" i="1" dirty="0" smtClean="0"/>
              <a:t>propositive, consultive </a:t>
            </a:r>
            <a:r>
              <a:rPr lang="it-IT" b="1" i="1" dirty="0"/>
              <a:t>e di </a:t>
            </a:r>
            <a:r>
              <a:rPr lang="it-IT" b="1" i="1" dirty="0" smtClean="0"/>
              <a:t>verifica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55776" y="1052735"/>
            <a:ext cx="4392488" cy="584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Che funzioni ha il C.U.G?</a:t>
            </a:r>
            <a:endParaRPr lang="it-IT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2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419872" y="1054477"/>
            <a:ext cx="2376264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Propositive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86" y="1484784"/>
            <a:ext cx="8572410" cy="5102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82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491880" y="980728"/>
            <a:ext cx="2376264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Consultive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6551761" cy="4003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955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" cy="52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0112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779912" y="908720"/>
            <a:ext cx="1656184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Verifica</a:t>
            </a:r>
            <a:endParaRPr lang="it-IT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220" y="1916832"/>
            <a:ext cx="7059613" cy="431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8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me">
  <a:themeElements>
    <a:clrScheme name="Terme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erm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TM01859868[[fn=Terme]]</Template>
  <TotalTime>522</TotalTime>
  <Words>1011</Words>
  <Application>Microsoft Office PowerPoint</Application>
  <PresentationFormat>Presentazione su schermo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Terme</vt:lpstr>
      <vt:lpstr>  1° Convegno regionale dei Comitati Unici di Garanzia (C.U.G)  20 settembre 2018  Sala Ipogea, Consiglio Regionale d’Abruzzo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1° Convegno regionale dei Comitati Unici di Garanzia (C.U.G)</dc:title>
  <dc:creator>Roberta Copersino</dc:creator>
  <cp:lastModifiedBy>Roberta Copersino</cp:lastModifiedBy>
  <cp:revision>35</cp:revision>
  <dcterms:created xsi:type="dcterms:W3CDTF">2018-09-12T11:43:22Z</dcterms:created>
  <dcterms:modified xsi:type="dcterms:W3CDTF">2018-09-19T10:29:59Z</dcterms:modified>
</cp:coreProperties>
</file>