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1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2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3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4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15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16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notesSlides/notesSlide17.xml" ContentType="application/vnd.openxmlformats-officedocument.presentationml.notesSl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notesSlides/notesSlide18.xml" ContentType="application/vnd.openxmlformats-officedocument.presentationml.notesSlid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notesSlides/notesSlide19.xml" ContentType="application/vnd.openxmlformats-officedocument.presentationml.notesSlid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notesSlides/notesSlide20.xml" ContentType="application/vnd.openxmlformats-officedocument.presentationml.notesSlid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notesSlides/notesSlide21.xml" ContentType="application/vnd.openxmlformats-officedocument.presentationml.notesSlid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95" r:id="rId2"/>
    <p:sldId id="590" r:id="rId3"/>
    <p:sldId id="534" r:id="rId4"/>
    <p:sldId id="591" r:id="rId5"/>
    <p:sldId id="586" r:id="rId6"/>
    <p:sldId id="617" r:id="rId7"/>
    <p:sldId id="549" r:id="rId8"/>
    <p:sldId id="600" r:id="rId9"/>
    <p:sldId id="605" r:id="rId10"/>
    <p:sldId id="606" r:id="rId11"/>
    <p:sldId id="607" r:id="rId12"/>
    <p:sldId id="608" r:id="rId13"/>
    <p:sldId id="609" r:id="rId14"/>
    <p:sldId id="610" r:id="rId15"/>
    <p:sldId id="611" r:id="rId16"/>
    <p:sldId id="612" r:id="rId17"/>
    <p:sldId id="613" r:id="rId18"/>
    <p:sldId id="614" r:id="rId19"/>
    <p:sldId id="615" r:id="rId20"/>
    <p:sldId id="616" r:id="rId21"/>
    <p:sldId id="592" r:id="rId22"/>
    <p:sldId id="589" r:id="rId23"/>
    <p:sldId id="603" r:id="rId24"/>
    <p:sldId id="596" r:id="rId25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EBEE"/>
    <a:srgbClr val="CCFFCC"/>
    <a:srgbClr val="FDE2CB"/>
    <a:srgbClr val="FFFF99"/>
    <a:srgbClr val="FFD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613" autoAdjust="0"/>
    <p:restoredTop sz="94249" autoAdjust="0"/>
  </p:normalViewPr>
  <p:slideViewPr>
    <p:cSldViewPr>
      <p:cViewPr varScale="1">
        <p:scale>
          <a:sx n="116" d="100"/>
          <a:sy n="116" d="100"/>
        </p:scale>
        <p:origin x="103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FAS\ODP\PSC\PSC%20ABRUZZO\CDS%20-%20progress\CONVOCAZIONE\allegato%20A_%20parte%20ordinaria%20e%20speciale%2022.11.2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AS\ODP\PSC\PSC%20ABRUZZO\CDS%20-%20progress\CONVOCAZIONE\SLIDE\20211123_Allegato%20A_%20ELENCO%20PSC%20-%20con%20stato%20di%20attuazione%20_2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AS\ODP\PSC\PSC%20ABRUZZO\CDS%20-%20progress\CONVOCAZIONE\SLIDE\20211123_Allegato%20A_%20ELENCO%20PSC%20-%20con%20stato%20di%20attuazione%20_2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AS\ODP\PSC\PSC%20ABRUZZO\CDS%20-%20progress\CONVOCAZIONE\SLIDE\20211123_Allegato%20A_%20ELENCO%20PSC%20-%20con%20stato%20di%20attuazione%20_2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AS\ODP\PSC\PSC%20ABRUZZO\CDS%20-%20progress\CONVOCAZIONE\SLIDE\20211123_Allegato%20A_%20ELENCO%20PSC%20-%20con%20stato%20di%20attuazione%20_2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AS\ODP\PSC\PSC%20ABRUZZO\CDS%20-%20progress\CONVOCAZIONE\SLIDE\20211123_Allegato%20A_%20ELENCO%20PSC%20-%20con%20stato%20di%20attuazione%20_2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AS\ODP\PSC\PSC%20ABRUZZO\CDS%20-%20progress\CONVOCAZIONE\SLIDE\20211123_Allegato%20A_%20ELENCO%20PSC%20-%20con%20stato%20di%20attuazione%20_2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AS\ODP\PSC\PSC%20ABRUZZO\CDS%20-%20progress\CONVOCAZIONE\SLIDE\20211123_Allegato%20A_%20ELENCO%20PSC%20-%20con%20stato%20di%20attuazione%20_2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AS\ODP\PSC\PSC%20ABRUZZO\CDS%20-%20progress\CONVOCAZIONE\SLIDE\20211123_Allegato%20A_%20ELENCO%20PSC%20-%20con%20stato%20di%20attuazione%20_2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AS\ODP\PSC\PSC%20ABRUZZO\CDS%20-%20progress\CONVOCAZIONE\SLIDE\20211123_Allegato%20A_%20ELENCO%20PSC%20-%20con%20stato%20di%20attuazione%20_2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AS\ODP\PSC\PSC%20ABRUZZO\CDS%20-%20progress\CONVOCAZIONE\SLIDE\20211123_Allegato%20A_%20ELENCO%20PSC%20-%20con%20stato%20di%20attuazione%20_2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AS\ODP\PSC\PSC%20ABRUZZO\CDS%20-%20progress\CONVOCAZIONE\SLIDE\20211123_Allegato%20A_%20ELENCO%20PSC%20-%20con%20stato%20di%20attuazione%20_2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AS\ODP\PSC\PSC%20ABRUZZO\CDS%20-%20progress\CONVOCAZIONE\SLIDE\20211123_Allegato%20A_%20ELENCO%20PSC%20-%20con%20stato%20di%20attuazione%20_2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AS\ODP\PSC\PSC%20ABRUZZO\CDS%20-%20progress\CONVOCAZIONE\SLIDE\20211123_Allegato%20A_%20ELENCO%20PSC%20-%20con%20stato%20di%20attuazione%20_2.xlsx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2.xlsx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AS\ODP\PSC\PSC%20ABRUZZO\CDS%20-%20progress\VALIDAZIONE\DETERMINA%20E%20FILE%20DEFINITIVO\FILE%20APPROVATI\Allegato%20A_%20ELENCO%20PSC_obiettivi%20e%20chiusi.xls" TargetMode="External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AS\ODP\PSC\PSC%20ABRUZZO\CDS%20-%20progress\CONVOCAZIONE\SLIDE\20211123_Allegato%20A_%20ELENCO%20PSC%20-%20con%20stato%20di%20attuazione%20_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AS\ODP\PSC\PSC%20ABRUZZO\CDS%20-%20progress\CONVOCAZIONE\SLIDE\20211123_Allegato%20A_%20ELENCO%20PSC%20-%20con%20stato%20di%20attuazione%20_2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AS\ODP\PSC\PSC%20ABRUZZO\CDS%20-%20progress\CONVOCAZIONE\SLIDE\20211123_Allegato%20A_%20ELENCO%20PSC%20-%20con%20stato%20di%20attuazione%20_2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AS\ODP\PSC\PSC%20ABRUZZO\CDS%20-%20progress\CONVOCAZIONE\SLIDE\20211123_Allegato%20A_%20ELENCO%20PSC%20-%20con%20stato%20di%20attuazione%20_2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AS\ODP\PSC\PSC%20ABRUZZO\CDS%20-%20progress\CONVOCAZIONE\SLIDE\20211123_Allegato%20A_%20ELENCO%20PSC%20-%20con%20stato%20di%20attuazione%20_2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AS\ODP\PSC\PSC%20ABRUZZO\CDS%20-%20progress\CONVOCAZIONE\SLIDE\20211123_Allegato%20A_%20ELENCO%20PSC%20-%20con%20stato%20di%20attuazione%20_2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AS\ODP\PSC\PSC%20ABRUZZO\CDS%20-%20progress\CONVOCAZIONE\SLIDE\20211123_Allegato%20A_%20ELENCO%20PSC%20-%20con%20stato%20di%20attuazione%20_2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it-IT"/>
              <a:t>PSC Sezione ordinaria - Risorse per articolazione tematica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2365103699704281"/>
          <c:y val="8.9954411738645018E-2"/>
          <c:w val="0.73543250726913378"/>
          <c:h val="0.8166499051905934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GRAFICO!$C$1</c:f>
              <c:strCache>
                <c:ptCount val="1"/>
                <c:pt idx="0">
                  <c:v>Mln €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GRAFICO!$B$2:$B$11</c:f>
              <c:strCache>
                <c:ptCount val="10"/>
                <c:pt idx="0">
                  <c:v>01 - RICERCA E INNOVAZIONE </c:v>
                </c:pt>
                <c:pt idx="1">
                  <c:v>02 - DIGITALIZZAZIONE </c:v>
                </c:pt>
                <c:pt idx="2">
                  <c:v>03 - COMPETITIVITA' IMPRESE </c:v>
                </c:pt>
                <c:pt idx="3">
                  <c:v>05 - AMBIENTE E RISORSE NATURALI </c:v>
                </c:pt>
                <c:pt idx="4">
                  <c:v>06 - CULTURA</c:v>
                </c:pt>
                <c:pt idx="5">
                  <c:v>07 - TRASPORTI E MOBILITA' </c:v>
                </c:pt>
                <c:pt idx="6">
                  <c:v>08 - RIQUALIFICAZIONE URBANA </c:v>
                </c:pt>
                <c:pt idx="7">
                  <c:v>10 - SOCIALE E SALUTE </c:v>
                </c:pt>
                <c:pt idx="8">
                  <c:v>11 - ISTRUZIONE E FORMAZIONE </c:v>
                </c:pt>
                <c:pt idx="9">
                  <c:v>12 - CAPACITA' AMMINISTRATIVA </c:v>
                </c:pt>
              </c:strCache>
            </c:strRef>
          </c:cat>
          <c:val>
            <c:numRef>
              <c:f>GRAFICO!$C$2:$C$11</c:f>
              <c:numCache>
                <c:formatCode>General</c:formatCode>
                <c:ptCount val="10"/>
                <c:pt idx="0">
                  <c:v>71.58</c:v>
                </c:pt>
                <c:pt idx="1">
                  <c:v>84.12</c:v>
                </c:pt>
                <c:pt idx="2">
                  <c:v>144.37</c:v>
                </c:pt>
                <c:pt idx="3">
                  <c:v>536.03</c:v>
                </c:pt>
                <c:pt idx="4">
                  <c:v>236.25</c:v>
                </c:pt>
                <c:pt idx="5">
                  <c:v>621.29</c:v>
                </c:pt>
                <c:pt idx="6">
                  <c:v>96.39</c:v>
                </c:pt>
                <c:pt idx="7">
                  <c:v>51.46</c:v>
                </c:pt>
                <c:pt idx="8">
                  <c:v>10.54</c:v>
                </c:pt>
                <c:pt idx="9">
                  <c:v>12.7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375-4E2E-AB14-69B2F749818C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15"/>
        <c:overlap val="-20"/>
        <c:axId val="292013008"/>
        <c:axId val="292006344"/>
      </c:barChart>
      <c:catAx>
        <c:axId val="2920130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92006344"/>
        <c:crosses val="autoZero"/>
        <c:auto val="1"/>
        <c:lblAlgn val="ctr"/>
        <c:lblOffset val="100"/>
        <c:noMultiLvlLbl val="0"/>
      </c:catAx>
      <c:valAx>
        <c:axId val="2920063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920130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rgbClr val="0070C0"/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'SINTESI AREE'!$D$23</c:f>
              <c:strCache>
                <c:ptCount val="1"/>
                <c:pt idx="0">
                  <c:v>Mln 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'SINTESI AREE'!$B$24:$B$26</c:f>
              <c:strCache>
                <c:ptCount val="3"/>
                <c:pt idx="0">
                  <c:v>IN CHIUSURA/CHIUSO</c:v>
                </c:pt>
                <c:pt idx="1">
                  <c:v>IN ESECUZIONE </c:v>
                </c:pt>
                <c:pt idx="2">
                  <c:v>IN PROGETTAZIONE </c:v>
                </c:pt>
              </c:strCache>
            </c:strRef>
          </c:cat>
          <c:val>
            <c:numRef>
              <c:f>'SINTESI AREE'!$D$24:$D$26</c:f>
              <c:numCache>
                <c:formatCode>0.00</c:formatCode>
                <c:ptCount val="3"/>
                <c:pt idx="0">
                  <c:v>266.35510073</c:v>
                </c:pt>
                <c:pt idx="1">
                  <c:v>145.41231392999998</c:v>
                </c:pt>
                <c:pt idx="2">
                  <c:v>124.26237702000005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7CB-403D-A35A-8BF000475E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3448016"/>
        <c:axId val="293724400"/>
      </c:barChart>
      <c:catAx>
        <c:axId val="293448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93724400"/>
        <c:crosses val="autoZero"/>
        <c:auto val="1"/>
        <c:lblAlgn val="ctr"/>
        <c:lblOffset val="100"/>
        <c:noMultiLvlLbl val="0"/>
      </c:catAx>
      <c:valAx>
        <c:axId val="293724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93448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'SINTESI AREE'!$C$30</c:f>
              <c:strCache>
                <c:ptCount val="1"/>
                <c:pt idx="0">
                  <c:v>Numero Interventi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77E-48B9-B3BC-C625194E6D3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77E-48B9-B3BC-C625194E6D3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77E-48B9-B3BC-C625194E6D3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'SINTESI AREE'!$B$31:$B$33</c:f>
              <c:strCache>
                <c:ptCount val="3"/>
                <c:pt idx="0">
                  <c:v>IN CHIUSURA/CHIUSO</c:v>
                </c:pt>
                <c:pt idx="1">
                  <c:v>IN ESECUZIONE </c:v>
                </c:pt>
                <c:pt idx="2">
                  <c:v>IN PROGETTAZIONE </c:v>
                </c:pt>
              </c:strCache>
            </c:strRef>
          </c:cat>
          <c:val>
            <c:numRef>
              <c:f>'SINTESI AREE'!$C$31:$C$33</c:f>
              <c:numCache>
                <c:formatCode>General</c:formatCode>
                <c:ptCount val="3"/>
                <c:pt idx="0">
                  <c:v>650</c:v>
                </c:pt>
                <c:pt idx="1">
                  <c:v>127</c:v>
                </c:pt>
                <c:pt idx="2">
                  <c:v>78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77E-48B9-B3BC-C625194E6D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'SINTESI AREE'!$D$30</c:f>
              <c:strCache>
                <c:ptCount val="1"/>
                <c:pt idx="0">
                  <c:v>Mln 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'SINTESI AREE'!$B$31:$B$33</c:f>
              <c:strCache>
                <c:ptCount val="3"/>
                <c:pt idx="0">
                  <c:v>IN CHIUSURA/CHIUSO</c:v>
                </c:pt>
                <c:pt idx="1">
                  <c:v>IN ESECUZIONE </c:v>
                </c:pt>
                <c:pt idx="2">
                  <c:v>IN PROGETTAZIONE </c:v>
                </c:pt>
              </c:strCache>
            </c:strRef>
          </c:cat>
          <c:val>
            <c:numRef>
              <c:f>'SINTESI AREE'!$D$31:$D$33</c:f>
              <c:numCache>
                <c:formatCode>0.00</c:formatCode>
                <c:ptCount val="3"/>
                <c:pt idx="0">
                  <c:v>136.25439968999993</c:v>
                </c:pt>
                <c:pt idx="1">
                  <c:v>48.328438540000008</c:v>
                </c:pt>
                <c:pt idx="2">
                  <c:v>51.667117279999992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AFA-4EA3-A862-8EF438430F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3727536"/>
        <c:axId val="293727144"/>
      </c:barChart>
      <c:catAx>
        <c:axId val="293727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93727144"/>
        <c:crosses val="autoZero"/>
        <c:auto val="1"/>
        <c:lblAlgn val="ctr"/>
        <c:lblOffset val="100"/>
        <c:noMultiLvlLbl val="0"/>
      </c:catAx>
      <c:valAx>
        <c:axId val="293727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93727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'SINTESI AREE'!$C$37</c:f>
              <c:strCache>
                <c:ptCount val="1"/>
                <c:pt idx="0">
                  <c:v>Numero Interventi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A89-46F4-A183-3F8D0A8A9FA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A89-46F4-A183-3F8D0A8A9FA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A89-46F4-A183-3F8D0A8A9FA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'SINTESI AREE'!$B$38:$B$40</c:f>
              <c:strCache>
                <c:ptCount val="3"/>
                <c:pt idx="0">
                  <c:v>IN CHIUSURA/CHIUSO</c:v>
                </c:pt>
                <c:pt idx="1">
                  <c:v>IN ESECUZIONE </c:v>
                </c:pt>
                <c:pt idx="2">
                  <c:v>IN PROGETTAZIONE </c:v>
                </c:pt>
              </c:strCache>
            </c:strRef>
          </c:cat>
          <c:val>
            <c:numRef>
              <c:f>'SINTESI AREE'!$C$38:$C$40</c:f>
              <c:numCache>
                <c:formatCode>General</c:formatCode>
                <c:ptCount val="3"/>
                <c:pt idx="0">
                  <c:v>287</c:v>
                </c:pt>
                <c:pt idx="1">
                  <c:v>64</c:v>
                </c:pt>
                <c:pt idx="2">
                  <c:v>117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6A89-46F4-A183-3F8D0A8A9F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'SINTESI AREE'!$D$37</c:f>
              <c:strCache>
                <c:ptCount val="1"/>
                <c:pt idx="0">
                  <c:v>Mln 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'SINTESI AREE'!$B$38:$B$40</c:f>
              <c:strCache>
                <c:ptCount val="3"/>
                <c:pt idx="0">
                  <c:v>IN CHIUSURA/CHIUSO</c:v>
                </c:pt>
                <c:pt idx="1">
                  <c:v>IN ESECUZIONE </c:v>
                </c:pt>
                <c:pt idx="2">
                  <c:v>IN PROGETTAZIONE </c:v>
                </c:pt>
              </c:strCache>
            </c:strRef>
          </c:cat>
          <c:val>
            <c:numRef>
              <c:f>'SINTESI AREE'!$D$38:$D$40</c:f>
              <c:numCache>
                <c:formatCode>0.00</c:formatCode>
                <c:ptCount val="3"/>
                <c:pt idx="0">
                  <c:v>308.0408547000003</c:v>
                </c:pt>
                <c:pt idx="1">
                  <c:v>158.59681666</c:v>
                </c:pt>
                <c:pt idx="2">
                  <c:v>154.64820639999996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C87-49EA-BB31-C2BCC711C8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3722832"/>
        <c:axId val="293723616"/>
      </c:barChart>
      <c:catAx>
        <c:axId val="293722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93723616"/>
        <c:crosses val="autoZero"/>
        <c:auto val="1"/>
        <c:lblAlgn val="ctr"/>
        <c:lblOffset val="100"/>
        <c:noMultiLvlLbl val="0"/>
      </c:catAx>
      <c:valAx>
        <c:axId val="293723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93722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'SINTESI AREE'!$C$45</c:f>
              <c:strCache>
                <c:ptCount val="1"/>
                <c:pt idx="0">
                  <c:v>Numero Interventi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9C4-4325-B13D-A61465DB023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9C4-4325-B13D-A61465DB023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9C4-4325-B13D-A61465DB023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'SINTESI AREE'!$B$46:$B$48</c:f>
              <c:strCache>
                <c:ptCount val="3"/>
                <c:pt idx="0">
                  <c:v>IN CHIUSURA/CHIUSO</c:v>
                </c:pt>
                <c:pt idx="1">
                  <c:v>IN ESECUZIONE </c:v>
                </c:pt>
                <c:pt idx="2">
                  <c:v>IN PROGETTAZIONE </c:v>
                </c:pt>
              </c:strCache>
            </c:strRef>
          </c:cat>
          <c:val>
            <c:numRef>
              <c:f>'SINTESI AREE'!$C$46:$C$48</c:f>
              <c:numCache>
                <c:formatCode>General</c:formatCode>
                <c:ptCount val="3"/>
                <c:pt idx="0">
                  <c:v>241</c:v>
                </c:pt>
                <c:pt idx="1">
                  <c:v>30</c:v>
                </c:pt>
                <c:pt idx="2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19C4-4325-B13D-A61465DB02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'SINTESI AREE'!$D$45</c:f>
              <c:strCache>
                <c:ptCount val="1"/>
                <c:pt idx="0">
                  <c:v>Mln 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'SINTESI AREE'!$B$46:$B$48</c:f>
              <c:strCache>
                <c:ptCount val="3"/>
                <c:pt idx="0">
                  <c:v>IN CHIUSURA/CHIUSO</c:v>
                </c:pt>
                <c:pt idx="1">
                  <c:v>IN ESECUZIONE </c:v>
                </c:pt>
                <c:pt idx="2">
                  <c:v>IN PROGETTAZIONE </c:v>
                </c:pt>
              </c:strCache>
            </c:strRef>
          </c:cat>
          <c:val>
            <c:numRef>
              <c:f>'SINTESI AREE'!$D$46:$D$48</c:f>
              <c:numCache>
                <c:formatCode>0.00</c:formatCode>
                <c:ptCount val="3"/>
                <c:pt idx="0">
                  <c:v>75.069958229999983</c:v>
                </c:pt>
                <c:pt idx="1">
                  <c:v>15.450494879999999</c:v>
                </c:pt>
                <c:pt idx="2">
                  <c:v>5.8698111100000006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07E-405E-8AA0-E55C4E60F6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3725184"/>
        <c:axId val="293720480"/>
      </c:barChart>
      <c:catAx>
        <c:axId val="293725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93720480"/>
        <c:crosses val="autoZero"/>
        <c:auto val="1"/>
        <c:lblAlgn val="ctr"/>
        <c:lblOffset val="100"/>
        <c:noMultiLvlLbl val="0"/>
      </c:catAx>
      <c:valAx>
        <c:axId val="293720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93725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'SINTESI AREE'!$C$52</c:f>
              <c:strCache>
                <c:ptCount val="1"/>
                <c:pt idx="0">
                  <c:v>Numero Interventi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862-49C2-A977-042B96188BB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862-49C2-A977-042B96188BB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862-49C2-A977-042B96188BB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'SINTESI AREE'!$B$53:$B$55</c:f>
              <c:strCache>
                <c:ptCount val="3"/>
                <c:pt idx="0">
                  <c:v>IN CHIUSURA/CHIUSO</c:v>
                </c:pt>
                <c:pt idx="1">
                  <c:v>IN ESECUZIONE </c:v>
                </c:pt>
                <c:pt idx="2">
                  <c:v>IN PROGETTAZIONE </c:v>
                </c:pt>
              </c:strCache>
            </c:strRef>
          </c:cat>
          <c:val>
            <c:numRef>
              <c:f>'SINTESI AREE'!$C$53:$C$55</c:f>
              <c:numCache>
                <c:formatCode>General</c:formatCode>
                <c:ptCount val="3"/>
                <c:pt idx="0">
                  <c:v>311</c:v>
                </c:pt>
                <c:pt idx="1">
                  <c:v>7</c:v>
                </c:pt>
                <c:pt idx="2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862-49C2-A977-042B96188B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'SINTESI AREE'!$D$52</c:f>
              <c:strCache>
                <c:ptCount val="1"/>
                <c:pt idx="0">
                  <c:v>Mln 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'SINTESI AREE'!$B$53:$B$55</c:f>
              <c:strCache>
                <c:ptCount val="3"/>
                <c:pt idx="0">
                  <c:v>IN CHIUSURA/CHIUSO</c:v>
                </c:pt>
                <c:pt idx="1">
                  <c:v>IN ESECUZIONE </c:v>
                </c:pt>
                <c:pt idx="2">
                  <c:v>IN PROGETTAZIONE </c:v>
                </c:pt>
              </c:strCache>
            </c:strRef>
          </c:cat>
          <c:val>
            <c:numRef>
              <c:f>'SINTESI AREE'!$D$53:$D$55</c:f>
              <c:numCache>
                <c:formatCode>0.00</c:formatCode>
                <c:ptCount val="3"/>
                <c:pt idx="0">
                  <c:v>37.039880130000007</c:v>
                </c:pt>
                <c:pt idx="1">
                  <c:v>0.64542624000000015</c:v>
                </c:pt>
                <c:pt idx="2">
                  <c:v>13.469758070000001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95C-4799-B69F-07D64159A6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3720872"/>
        <c:axId val="293725576"/>
      </c:barChart>
      <c:catAx>
        <c:axId val="293720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93725576"/>
        <c:crosses val="autoZero"/>
        <c:auto val="1"/>
        <c:lblAlgn val="ctr"/>
        <c:lblOffset val="100"/>
        <c:noMultiLvlLbl val="0"/>
      </c:catAx>
      <c:valAx>
        <c:axId val="293725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93720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'SINTESI AREE'!$C$59</c:f>
              <c:strCache>
                <c:ptCount val="1"/>
                <c:pt idx="0">
                  <c:v>Numero Interventi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3E8-4B09-A342-4DFA9023434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3E8-4B09-A342-4DFA9023434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3E8-4B09-A342-4DFA9023434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'SINTESI AREE'!$B$60:$B$62</c:f>
              <c:strCache>
                <c:ptCount val="3"/>
                <c:pt idx="0">
                  <c:v>IN CHIUSURA/CHIUSO</c:v>
                </c:pt>
                <c:pt idx="1">
                  <c:v>IN ESECUZIONE </c:v>
                </c:pt>
                <c:pt idx="2">
                  <c:v>IN PROGETTAZIONE </c:v>
                </c:pt>
              </c:strCache>
            </c:strRef>
          </c:cat>
          <c:val>
            <c:numRef>
              <c:f>'SINTESI AREE'!$C$60:$C$62</c:f>
              <c:numCache>
                <c:formatCode>General</c:formatCode>
                <c:ptCount val="3"/>
                <c:pt idx="0">
                  <c:v>68</c:v>
                </c:pt>
                <c:pt idx="1">
                  <c:v>23</c:v>
                </c:pt>
                <c:pt idx="2">
                  <c:v>106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33E8-4B09-A342-4DFA902343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/>
              <a:t>TOTALE INTERVENTI PSC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'SINTESI AREE'!$G$123</c:f>
              <c:strCache>
                <c:ptCount val="1"/>
                <c:pt idx="0">
                  <c:v>TOTALE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'SINTESI AREE'!$B$124:$B$133</c:f>
              <c:strCache>
                <c:ptCount val="10"/>
                <c:pt idx="0">
                  <c:v>01 - RICERCA E INNOVAZIONE </c:v>
                </c:pt>
                <c:pt idx="1">
                  <c:v>02 - DIGITALIZZAZIONE </c:v>
                </c:pt>
                <c:pt idx="2">
                  <c:v>03 - COMPETITIVITA' IMPRESE</c:v>
                </c:pt>
                <c:pt idx="3">
                  <c:v>05 - AMBIENTE E RISORSE NATURALI</c:v>
                </c:pt>
                <c:pt idx="4">
                  <c:v>06 - CULTURA</c:v>
                </c:pt>
                <c:pt idx="5">
                  <c:v>07 - TRASPORTI E MOBILITA'</c:v>
                </c:pt>
                <c:pt idx="6">
                  <c:v>08 - RIQUALIFICAZIONE URBANA </c:v>
                </c:pt>
                <c:pt idx="7">
                  <c:v>10 - SOCIALE E SALUTE </c:v>
                </c:pt>
                <c:pt idx="8">
                  <c:v>11 - ISTRUZIONE E FORMAZIONE</c:v>
                </c:pt>
                <c:pt idx="9">
                  <c:v>12 - CAPACITA' AMMINISTRATIVA </c:v>
                </c:pt>
              </c:strCache>
            </c:strRef>
          </c:cat>
          <c:val>
            <c:numRef>
              <c:f>'SINTESI AREE'!$G$124:$G$133</c:f>
              <c:numCache>
                <c:formatCode>General</c:formatCode>
                <c:ptCount val="10"/>
                <c:pt idx="0">
                  <c:v>102</c:v>
                </c:pt>
                <c:pt idx="1">
                  <c:v>60</c:v>
                </c:pt>
                <c:pt idx="2">
                  <c:v>462</c:v>
                </c:pt>
                <c:pt idx="3">
                  <c:v>944</c:v>
                </c:pt>
                <c:pt idx="4">
                  <c:v>855</c:v>
                </c:pt>
                <c:pt idx="5">
                  <c:v>468</c:v>
                </c:pt>
                <c:pt idx="6">
                  <c:v>286</c:v>
                </c:pt>
                <c:pt idx="7">
                  <c:v>348</c:v>
                </c:pt>
                <c:pt idx="8">
                  <c:v>197</c:v>
                </c:pt>
                <c:pt idx="9">
                  <c:v>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9CD-4668-A860-DDE6028439AD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15"/>
        <c:overlap val="-20"/>
        <c:axId val="334984136"/>
        <c:axId val="334984920"/>
      </c:barChart>
      <c:catAx>
        <c:axId val="3349841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34984920"/>
        <c:crosses val="autoZero"/>
        <c:auto val="1"/>
        <c:lblAlgn val="ctr"/>
        <c:lblOffset val="100"/>
        <c:noMultiLvlLbl val="0"/>
      </c:catAx>
      <c:valAx>
        <c:axId val="3349849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34984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rgbClr val="0070C0"/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'SINTESI AREE'!$D$59</c:f>
              <c:strCache>
                <c:ptCount val="1"/>
                <c:pt idx="0">
                  <c:v>Mln 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'SINTESI AREE'!$B$60:$B$62</c:f>
              <c:strCache>
                <c:ptCount val="3"/>
                <c:pt idx="0">
                  <c:v>IN CHIUSURA/CHIUSO</c:v>
                </c:pt>
                <c:pt idx="1">
                  <c:v>IN ESECUZIONE </c:v>
                </c:pt>
                <c:pt idx="2">
                  <c:v>IN PROGETTAZIONE </c:v>
                </c:pt>
              </c:strCache>
            </c:strRef>
          </c:cat>
          <c:val>
            <c:numRef>
              <c:f>'SINTESI AREE'!$D$60:$D$62</c:f>
              <c:numCache>
                <c:formatCode>0.00</c:formatCode>
                <c:ptCount val="3"/>
                <c:pt idx="0">
                  <c:v>1.9702362699999998</c:v>
                </c:pt>
                <c:pt idx="1">
                  <c:v>3.3111229</c:v>
                </c:pt>
                <c:pt idx="2">
                  <c:v>5.2632388000000008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B55-4667-B587-3470417E5A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4628048"/>
        <c:axId val="334630400"/>
      </c:barChart>
      <c:catAx>
        <c:axId val="33462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34630400"/>
        <c:crosses val="autoZero"/>
        <c:auto val="1"/>
        <c:lblAlgn val="ctr"/>
        <c:lblOffset val="100"/>
        <c:noMultiLvlLbl val="0"/>
      </c:catAx>
      <c:valAx>
        <c:axId val="334630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34628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'SINTESI AREE'!$C$66</c:f>
              <c:strCache>
                <c:ptCount val="1"/>
                <c:pt idx="0">
                  <c:v>Numero Interventi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318-4144-863F-4D47E434839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318-4144-863F-4D47E434839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318-4144-863F-4D47E434839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'SINTESI AREE'!$B$67:$B$69</c:f>
              <c:strCache>
                <c:ptCount val="3"/>
                <c:pt idx="0">
                  <c:v>IN CHIUSURA/CHIUSO</c:v>
                </c:pt>
                <c:pt idx="1">
                  <c:v>IN ESECUZIONE </c:v>
                </c:pt>
                <c:pt idx="2">
                  <c:v>IN PROGETTAZIONE </c:v>
                </c:pt>
              </c:strCache>
            </c:strRef>
          </c:cat>
          <c:val>
            <c:numRef>
              <c:f>'SINTESI AREE'!$C$67:$C$69</c:f>
              <c:numCache>
                <c:formatCode>General</c:formatCode>
                <c:ptCount val="3"/>
                <c:pt idx="0">
                  <c:v>23</c:v>
                </c:pt>
                <c:pt idx="1">
                  <c:v>9</c:v>
                </c:pt>
                <c:pt idx="2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318-4144-863F-4D47E43483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'SINTESI AREE'!$D$66</c:f>
              <c:strCache>
                <c:ptCount val="1"/>
                <c:pt idx="0">
                  <c:v>Mln 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'SINTESI AREE'!$B$67:$B$69</c:f>
              <c:strCache>
                <c:ptCount val="3"/>
                <c:pt idx="0">
                  <c:v>IN CHIUSURA/CHIUSO</c:v>
                </c:pt>
                <c:pt idx="1">
                  <c:v>IN ESECUZIONE </c:v>
                </c:pt>
                <c:pt idx="2">
                  <c:v>IN PROGETTAZIONE </c:v>
                </c:pt>
              </c:strCache>
            </c:strRef>
          </c:cat>
          <c:val>
            <c:numRef>
              <c:f>'SINTESI AREE'!$D$67:$D$69</c:f>
              <c:numCache>
                <c:formatCode>0.00</c:formatCode>
                <c:ptCount val="3"/>
                <c:pt idx="0">
                  <c:v>3.5884621299999999</c:v>
                </c:pt>
                <c:pt idx="1">
                  <c:v>8.2100753900000001</c:v>
                </c:pt>
                <c:pt idx="2">
                  <c:v>0.90379098000000002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565-408A-8F1C-AB697E4ADC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4630008"/>
        <c:axId val="334626088"/>
      </c:barChart>
      <c:catAx>
        <c:axId val="334630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34626088"/>
        <c:crosses val="autoZero"/>
        <c:auto val="1"/>
        <c:lblAlgn val="ctr"/>
        <c:lblOffset val="100"/>
        <c:noMultiLvlLbl val="0"/>
      </c:catAx>
      <c:valAx>
        <c:axId val="334626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346300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PSC Sezione Speciale - Ambito</a:t>
            </a:r>
            <a:r>
              <a:rPr lang="en-US" baseline="0"/>
              <a:t> tematico/ valori </a:t>
            </a:r>
            <a:r>
              <a:rPr lang="en-US"/>
              <a:t>(Mln €)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Foglio4!$C$29</c:f>
              <c:strCache>
                <c:ptCount val="1"/>
                <c:pt idx="0">
                  <c:v>RISORSE (Mln €)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Foglio4!$B$30:$B$39</c:f>
              <c:strCache>
                <c:ptCount val="10"/>
                <c:pt idx="0">
                  <c:v>01 - RICERCA E  INNOVAZIONE</c:v>
                </c:pt>
                <c:pt idx="1">
                  <c:v>02 - DIGITALIZZAZIONE</c:v>
                </c:pt>
                <c:pt idx="2">
                  <c:v>03 - COMPETITIVITA' IMPRESE</c:v>
                </c:pt>
                <c:pt idx="3">
                  <c:v>04 - ENERGIA</c:v>
                </c:pt>
                <c:pt idx="4">
                  <c:v>05 - AMBIENTE E RISORSE NATURALI</c:v>
                </c:pt>
                <c:pt idx="5">
                  <c:v>06 - CULTURA</c:v>
                </c:pt>
                <c:pt idx="6">
                  <c:v>07 -TRASPORTI E MOBILITA'</c:v>
                </c:pt>
                <c:pt idx="7">
                  <c:v>09 - LAVORO E OCCUPABILITA'</c:v>
                </c:pt>
                <c:pt idx="8">
                  <c:v>10 - SOCIALE E SALUTE</c:v>
                </c:pt>
                <c:pt idx="9">
                  <c:v>11 - ISTRUZIONE E FORMAZIONE</c:v>
                </c:pt>
              </c:strCache>
            </c:strRef>
          </c:cat>
          <c:val>
            <c:numRef>
              <c:f>Foglio4!$C$30:$C$39</c:f>
              <c:numCache>
                <c:formatCode>0.00</c:formatCode>
                <c:ptCount val="10"/>
                <c:pt idx="0">
                  <c:v>9.8000000000000007</c:v>
                </c:pt>
                <c:pt idx="1">
                  <c:v>0.6</c:v>
                </c:pt>
                <c:pt idx="2">
                  <c:v>79.599999999999994</c:v>
                </c:pt>
                <c:pt idx="3">
                  <c:v>10</c:v>
                </c:pt>
                <c:pt idx="4">
                  <c:v>3.97</c:v>
                </c:pt>
                <c:pt idx="5">
                  <c:v>23.45</c:v>
                </c:pt>
                <c:pt idx="6">
                  <c:v>15.57</c:v>
                </c:pt>
                <c:pt idx="7">
                  <c:v>21.941459999999999</c:v>
                </c:pt>
                <c:pt idx="8">
                  <c:v>40.152540000000002</c:v>
                </c:pt>
                <c:pt idx="9">
                  <c:v>12.907999999999999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19178968"/>
        <c:axId val="419182888"/>
      </c:barChart>
      <c:catAx>
        <c:axId val="4191789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19182888"/>
        <c:crosses val="autoZero"/>
        <c:auto val="1"/>
        <c:lblAlgn val="ctr"/>
        <c:lblOffset val="100"/>
        <c:noMultiLvlLbl val="0"/>
      </c:catAx>
      <c:valAx>
        <c:axId val="4191828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19178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442607380343871"/>
          <c:y val="0.16144657032675838"/>
          <c:w val="0.41800059800243722"/>
          <c:h val="0.65302511678606057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Foglio4!$B$43:$B$45</c:f>
              <c:strCache>
                <c:ptCount val="3"/>
                <c:pt idx="0">
                  <c:v>In progettazione</c:v>
                </c:pt>
                <c:pt idx="1">
                  <c:v>In attuazione </c:v>
                </c:pt>
                <c:pt idx="2">
                  <c:v>Concluso </c:v>
                </c:pt>
              </c:strCache>
            </c:strRef>
          </c:cat>
          <c:val>
            <c:numRef>
              <c:f>Foglio4!$C$43:$C$45</c:f>
              <c:numCache>
                <c:formatCode>_("€"* #,##0.00_);_("€"* \(#,##0.00\);_("€"* "-"??_);_(@_)</c:formatCode>
                <c:ptCount val="3"/>
                <c:pt idx="0">
                  <c:v>57553688</c:v>
                </c:pt>
                <c:pt idx="1">
                  <c:v>154153312</c:v>
                </c:pt>
                <c:pt idx="2">
                  <c:v>6285000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9085905137765721"/>
          <c:y val="0.89386464488169637"/>
          <c:w val="0.54159058641333635"/>
          <c:h val="7.83058925511638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'SINTESI AREE'!$C$2</c:f>
              <c:strCache>
                <c:ptCount val="1"/>
                <c:pt idx="0">
                  <c:v>Numero Interventi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020-4A9A-958A-8B7A4C7C53C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020-4A9A-958A-8B7A4C7C53C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020-4A9A-958A-8B7A4C7C53C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'SINTESI AREE'!$B$3:$B$5</c:f>
              <c:strCache>
                <c:ptCount val="3"/>
                <c:pt idx="0">
                  <c:v>IN CHIUSURA/CHIUSO</c:v>
                </c:pt>
                <c:pt idx="1">
                  <c:v>IN ESECUZIONE </c:v>
                </c:pt>
                <c:pt idx="2">
                  <c:v>IN PROGETTAZIONE </c:v>
                </c:pt>
              </c:strCache>
            </c:strRef>
          </c:cat>
          <c:val>
            <c:numRef>
              <c:f>'SINTESI AREE'!$C$3:$C$5</c:f>
              <c:numCache>
                <c:formatCode>General</c:formatCode>
                <c:ptCount val="3"/>
                <c:pt idx="0">
                  <c:v>82</c:v>
                </c:pt>
                <c:pt idx="1">
                  <c:v>1</c:v>
                </c:pt>
                <c:pt idx="2">
                  <c:v>19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7020-4A9A-958A-8B7A4C7C53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'SINTESI AREE'!$D$2</c:f>
              <c:strCache>
                <c:ptCount val="1"/>
                <c:pt idx="0">
                  <c:v>Mln 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'SINTESI AREE'!$B$3:$B$5</c:f>
              <c:strCache>
                <c:ptCount val="3"/>
                <c:pt idx="0">
                  <c:v>IN CHIUSURA/CHIUSO</c:v>
                </c:pt>
                <c:pt idx="1">
                  <c:v>IN ESECUZIONE </c:v>
                </c:pt>
                <c:pt idx="2">
                  <c:v>IN PROGETTAZIONE </c:v>
                </c:pt>
              </c:strCache>
            </c:strRef>
          </c:cat>
          <c:val>
            <c:numRef>
              <c:f>'SINTESI AREE'!$D$3:$D$5</c:f>
              <c:numCache>
                <c:formatCode>0.00</c:formatCode>
                <c:ptCount val="3"/>
                <c:pt idx="0">
                  <c:v>28.378819879999991</c:v>
                </c:pt>
                <c:pt idx="1">
                  <c:v>0.54525000000000001</c:v>
                </c:pt>
                <c:pt idx="2">
                  <c:v>41.931752750000001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7B3-4BA5-8703-34BF6280D0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2008304"/>
        <c:axId val="292009480"/>
      </c:barChart>
      <c:catAx>
        <c:axId val="292008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92009480"/>
        <c:crosses val="autoZero"/>
        <c:auto val="1"/>
        <c:lblAlgn val="ctr"/>
        <c:lblOffset val="100"/>
        <c:noMultiLvlLbl val="0"/>
      </c:catAx>
      <c:valAx>
        <c:axId val="292009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92008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'SINTESI AREE'!$C$9</c:f>
              <c:strCache>
                <c:ptCount val="1"/>
                <c:pt idx="0">
                  <c:v>Numero Interventi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61A-43BF-91ED-11EAE5E62BF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61A-43BF-91ED-11EAE5E62BF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61A-43BF-91ED-11EAE5E62BF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'SINTESI AREE'!$B$10:$B$12</c:f>
              <c:strCache>
                <c:ptCount val="3"/>
                <c:pt idx="0">
                  <c:v>IN CHIUSURA/CHIUSO</c:v>
                </c:pt>
                <c:pt idx="1">
                  <c:v>IN ESECUZIONE </c:v>
                </c:pt>
                <c:pt idx="2">
                  <c:v>IN PROGETTAZIONE </c:v>
                </c:pt>
              </c:strCache>
            </c:strRef>
          </c:cat>
          <c:val>
            <c:numRef>
              <c:f>'SINTESI AREE'!$C$10:$C$12</c:f>
              <c:numCache>
                <c:formatCode>General</c:formatCode>
                <c:ptCount val="3"/>
                <c:pt idx="0">
                  <c:v>57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D61A-43BF-91ED-11EAE5E62B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'SINTESI AREE'!$D$9</c:f>
              <c:strCache>
                <c:ptCount val="1"/>
                <c:pt idx="0">
                  <c:v>Mln 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'SINTESI AREE'!$B$10:$B$12</c:f>
              <c:strCache>
                <c:ptCount val="3"/>
                <c:pt idx="0">
                  <c:v>IN CHIUSURA/CHIUSO</c:v>
                </c:pt>
                <c:pt idx="1">
                  <c:v>IN ESECUZIONE </c:v>
                </c:pt>
                <c:pt idx="2">
                  <c:v>IN PROGETTAZIONE </c:v>
                </c:pt>
              </c:strCache>
            </c:strRef>
          </c:cat>
          <c:val>
            <c:numRef>
              <c:f>'SINTESI AREE'!$D$10:$D$12</c:f>
              <c:numCache>
                <c:formatCode>0.00</c:formatCode>
                <c:ptCount val="3"/>
                <c:pt idx="0">
                  <c:v>78.124030009999998</c:v>
                </c:pt>
                <c:pt idx="1">
                  <c:v>6</c:v>
                </c:pt>
                <c:pt idx="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ED9-47F0-97F1-7911F3D9C6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3446056"/>
        <c:axId val="293449192"/>
      </c:barChart>
      <c:catAx>
        <c:axId val="293446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93449192"/>
        <c:crosses val="autoZero"/>
        <c:auto val="1"/>
        <c:lblAlgn val="ctr"/>
        <c:lblOffset val="100"/>
        <c:noMultiLvlLbl val="0"/>
      </c:catAx>
      <c:valAx>
        <c:axId val="293449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93446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'SINTESI AREE'!$C$16</c:f>
              <c:strCache>
                <c:ptCount val="1"/>
                <c:pt idx="0">
                  <c:v>Numero Interventi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1F5-4643-A909-638C7363869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1F5-4643-A909-638C7363869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1F5-4643-A909-638C7363869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'SINTESI AREE'!$B$17:$B$19</c:f>
              <c:strCache>
                <c:ptCount val="3"/>
                <c:pt idx="0">
                  <c:v>IN CHIUSURA/CHIUSO</c:v>
                </c:pt>
                <c:pt idx="1">
                  <c:v>IN ESECUZIONE </c:v>
                </c:pt>
                <c:pt idx="2">
                  <c:v>IN PROGETTAZIONE </c:v>
                </c:pt>
              </c:strCache>
            </c:strRef>
          </c:cat>
          <c:val>
            <c:numRef>
              <c:f>'SINTESI AREE'!$C$17:$C$19</c:f>
              <c:numCache>
                <c:formatCode>General</c:formatCode>
                <c:ptCount val="3"/>
                <c:pt idx="0">
                  <c:v>361</c:v>
                </c:pt>
                <c:pt idx="1">
                  <c:v>75</c:v>
                </c:pt>
                <c:pt idx="2">
                  <c:v>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C1F5-4643-A909-638C736386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'SINTESI AREE'!$D$16</c:f>
              <c:strCache>
                <c:ptCount val="1"/>
                <c:pt idx="0">
                  <c:v>Mln 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'SINTESI AREE'!$B$17:$B$19</c:f>
              <c:strCache>
                <c:ptCount val="3"/>
                <c:pt idx="0">
                  <c:v>IN CHIUSURA/CHIUSO</c:v>
                </c:pt>
                <c:pt idx="1">
                  <c:v>IN ESECUZIONE </c:v>
                </c:pt>
                <c:pt idx="2">
                  <c:v>IN PROGETTAZIONE </c:v>
                </c:pt>
              </c:strCache>
            </c:strRef>
          </c:cat>
          <c:val>
            <c:numRef>
              <c:f>'SINTESI AREE'!$D$17:$D$19</c:f>
              <c:numCache>
                <c:formatCode>0.00</c:formatCode>
                <c:ptCount val="3"/>
                <c:pt idx="0">
                  <c:v>121.66781160999999</c:v>
                </c:pt>
                <c:pt idx="1">
                  <c:v>13.451852969999999</c:v>
                </c:pt>
                <c:pt idx="2">
                  <c:v>9.2493910300000017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18A-40C5-909F-B45CE2C79F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3446448"/>
        <c:axId val="293446840"/>
      </c:barChart>
      <c:catAx>
        <c:axId val="293446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93446840"/>
        <c:crosses val="autoZero"/>
        <c:auto val="1"/>
        <c:lblAlgn val="ctr"/>
        <c:lblOffset val="100"/>
        <c:noMultiLvlLbl val="0"/>
      </c:catAx>
      <c:valAx>
        <c:axId val="293446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93446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'SINTESI AREE'!$C$23</c:f>
              <c:strCache>
                <c:ptCount val="1"/>
                <c:pt idx="0">
                  <c:v>Numero Interventi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889-4CF5-8F65-0D2A62A154F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889-4CF5-8F65-0D2A62A154F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889-4CF5-8F65-0D2A62A154F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'SINTESI AREE'!$B$24:$B$26</c:f>
              <c:strCache>
                <c:ptCount val="3"/>
                <c:pt idx="0">
                  <c:v>IN CHIUSURA/CHIUSO</c:v>
                </c:pt>
                <c:pt idx="1">
                  <c:v>IN ESECUZIONE </c:v>
                </c:pt>
                <c:pt idx="2">
                  <c:v>IN PROGETTAZIONE </c:v>
                </c:pt>
              </c:strCache>
            </c:strRef>
          </c:cat>
          <c:val>
            <c:numRef>
              <c:f>'SINTESI AREE'!$C$24:$C$26</c:f>
              <c:numCache>
                <c:formatCode>General</c:formatCode>
                <c:ptCount val="3"/>
                <c:pt idx="0">
                  <c:v>602</c:v>
                </c:pt>
                <c:pt idx="1">
                  <c:v>135</c:v>
                </c:pt>
                <c:pt idx="2">
                  <c:v>207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889-4CF5-8F65-0D2A62A154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2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2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6888"/>
          </a:xfrm>
          <a:prstGeom prst="rect">
            <a:avLst/>
          </a:prstGeom>
        </p:spPr>
        <p:txBody>
          <a:bodyPr vert="horz" lIns="91421" tIns="45710" rIns="91421" bIns="4571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1421" tIns="45710" rIns="91421" bIns="45710" rtlCol="0"/>
          <a:lstStyle>
            <a:lvl1pPr algn="r">
              <a:defRPr sz="1200"/>
            </a:lvl1pPr>
          </a:lstStyle>
          <a:p>
            <a:fld id="{A340C4E3-0FE7-4A9E-BA00-59EA15019291}" type="datetimeFigureOut">
              <a:rPr lang="it-IT" smtClean="0"/>
              <a:t>24/11/2021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1" y="9429750"/>
            <a:ext cx="2946400" cy="496888"/>
          </a:xfrm>
          <a:prstGeom prst="rect">
            <a:avLst/>
          </a:prstGeom>
        </p:spPr>
        <p:txBody>
          <a:bodyPr vert="horz" lIns="91421" tIns="45710" rIns="91421" bIns="4571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8"/>
          </a:xfrm>
          <a:prstGeom prst="rect">
            <a:avLst/>
          </a:prstGeom>
        </p:spPr>
        <p:txBody>
          <a:bodyPr vert="horz" lIns="91421" tIns="45710" rIns="91421" bIns="45710" rtlCol="0" anchor="b"/>
          <a:lstStyle>
            <a:lvl1pPr algn="r">
              <a:defRPr sz="1200"/>
            </a:lvl1pPr>
          </a:lstStyle>
          <a:p>
            <a:fld id="{3D677781-C4FA-4DBE-8747-2F61592CF89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12790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9" cy="498056"/>
          </a:xfrm>
          <a:prstGeom prst="rect">
            <a:avLst/>
          </a:prstGeom>
        </p:spPr>
        <p:txBody>
          <a:bodyPr vert="horz" lIns="91421" tIns="45710" rIns="91421" bIns="4571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056"/>
          </a:xfrm>
          <a:prstGeom prst="rect">
            <a:avLst/>
          </a:prstGeom>
        </p:spPr>
        <p:txBody>
          <a:bodyPr vert="horz" lIns="91421" tIns="45710" rIns="91421" bIns="45710" rtlCol="0"/>
          <a:lstStyle>
            <a:lvl1pPr algn="r">
              <a:defRPr sz="1200"/>
            </a:lvl1pPr>
          </a:lstStyle>
          <a:p>
            <a:fld id="{B869D86A-8A34-402B-9127-6A9EC9B2A209}" type="datetimeFigureOut">
              <a:rPr lang="it-IT" smtClean="0"/>
              <a:t>24/11/2021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1" tIns="45710" rIns="91421" bIns="4571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21" tIns="45710" rIns="91421" bIns="4571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3" y="9428586"/>
            <a:ext cx="2945659" cy="498055"/>
          </a:xfrm>
          <a:prstGeom prst="rect">
            <a:avLst/>
          </a:prstGeom>
        </p:spPr>
        <p:txBody>
          <a:bodyPr vert="horz" lIns="91421" tIns="45710" rIns="91421" bIns="4571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5" y="9428586"/>
            <a:ext cx="2945659" cy="498055"/>
          </a:xfrm>
          <a:prstGeom prst="rect">
            <a:avLst/>
          </a:prstGeom>
        </p:spPr>
        <p:txBody>
          <a:bodyPr vert="horz" lIns="91421" tIns="45710" rIns="91421" bIns="45710" rtlCol="0" anchor="b"/>
          <a:lstStyle>
            <a:lvl1pPr algn="r">
              <a:defRPr sz="1200"/>
            </a:lvl1pPr>
          </a:lstStyle>
          <a:p>
            <a:fld id="{39C58F02-8205-40E0-9F3B-5915AB84E5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2589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58F02-8205-40E0-9F3B-5915AB84E5AB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1871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58F02-8205-40E0-9F3B-5915AB84E5AB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05659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58F02-8205-40E0-9F3B-5915AB84E5AB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2860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58F02-8205-40E0-9F3B-5915AB84E5AB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67853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58F02-8205-40E0-9F3B-5915AB84E5AB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34970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58F02-8205-40E0-9F3B-5915AB84E5AB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02349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58F02-8205-40E0-9F3B-5915AB84E5AB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34848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58F02-8205-40E0-9F3B-5915AB84E5AB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4456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58F02-8205-40E0-9F3B-5915AB84E5AB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93779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58F02-8205-40E0-9F3B-5915AB84E5AB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74207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58F02-8205-40E0-9F3B-5915AB84E5AB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1976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58F02-8205-40E0-9F3B-5915AB84E5AB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45929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58F02-8205-40E0-9F3B-5915AB84E5AB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77183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58F02-8205-40E0-9F3B-5915AB84E5AB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53769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58F02-8205-40E0-9F3B-5915AB84E5A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2694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58F02-8205-40E0-9F3B-5915AB84E5AB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5818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58F02-8205-40E0-9F3B-5915AB84E5AB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14238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58F02-8205-40E0-9F3B-5915AB84E5AB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78310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58F02-8205-40E0-9F3B-5915AB84E5A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8885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58F02-8205-40E0-9F3B-5915AB84E5A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04701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58F02-8205-40E0-9F3B-5915AB84E5AB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8070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F1532-484D-4C04-8AB2-BAB12711E4C4}" type="datetime1">
              <a:rPr lang="it-IT" smtClean="0"/>
              <a:t>24/11/2021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Assistenza Tecnica all'Organismo di Programmazione - Formez PA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1123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398A-6879-41C8-BE81-66B41B8BBF8B}" type="datetime1">
              <a:rPr lang="it-IT" smtClean="0"/>
              <a:t>24/11/2021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Assistenza Tecnica all'Organismo di Programmazione - Formez PA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9259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56E75-F3A4-42E0-A987-65746D43BE6B}" type="datetime1">
              <a:rPr lang="it-IT" smtClean="0"/>
              <a:t>24/11/2021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Assistenza Tecnica all'Organismo di Programmazione - Formez PA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4352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A8B44-B1F8-461C-800A-324FB481D72E}" type="datetime1">
              <a:rPr lang="it-IT" smtClean="0"/>
              <a:t>24/11/2021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Assistenza Tecnica all'Organismo di Programmazione - Formez PA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723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8EFDF-4A9D-4F06-B9CF-184DF090E769}" type="datetime1">
              <a:rPr lang="it-IT" smtClean="0"/>
              <a:t>24/11/2021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Assistenza Tecnica all'Organismo di Programmazione - Formez PA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032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6D4E8-F2F6-4175-A3C7-F0FCFCEF3C0D}" type="datetime1">
              <a:rPr lang="it-IT" smtClean="0"/>
              <a:t>24/11/2021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Assistenza Tecnica all'Organismo di Programmazione - Formez PA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4864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E4D8-2B56-48BA-BA04-952952DDA0F3}" type="datetime1">
              <a:rPr lang="it-IT" smtClean="0"/>
              <a:t>24/11/2021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Assistenza Tecnica all'Organismo di Programmazione - Formez PA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1543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15BC1-3FFE-4DCA-8664-C6001CD89227}" type="datetime1">
              <a:rPr lang="it-IT" smtClean="0"/>
              <a:t>24/11/2021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Assistenza Tecnica all'Organismo di Programmazione - Formez PA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677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720B-5919-40BC-9CBC-2DF4D10ACB2E}" type="datetime1">
              <a:rPr lang="it-IT" smtClean="0"/>
              <a:t>24/11/2021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Assistenza Tecnica all'Organismo di Programmazione - Formez PA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3171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C3CE4-02F0-42F0-8C9E-FE960D0526AF}" type="datetime1">
              <a:rPr lang="it-IT" smtClean="0"/>
              <a:t>24/11/2021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Assistenza Tecnica all'Organismo di Programmazione - Formez PA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9682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E149F-661A-4533-8DC0-A6211D0479A7}" type="datetime1">
              <a:rPr lang="it-IT" smtClean="0"/>
              <a:t>24/11/2021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Assistenza Tecnica all'Organismo di Programmazione - Formez PA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9363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172CB-ABD9-4003-B7CE-B6E81A246950}" type="datetime1">
              <a:rPr lang="it-IT" smtClean="0"/>
              <a:t>24/11/2021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Assistenza Tecnica all'Organismo di Programmazione - Formez PA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B2303-20E8-4050-8F5E-66084BBDA1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7186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0.xml"/><Relationship Id="rId5" Type="http://schemas.openxmlformats.org/officeDocument/2006/relationships/chart" Target="../charts/chart9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2.xml"/><Relationship Id="rId5" Type="http://schemas.openxmlformats.org/officeDocument/2006/relationships/chart" Target="../charts/chart11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4.xml"/><Relationship Id="rId5" Type="http://schemas.openxmlformats.org/officeDocument/2006/relationships/chart" Target="../charts/chart13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6.xml"/><Relationship Id="rId5" Type="http://schemas.openxmlformats.org/officeDocument/2006/relationships/chart" Target="../charts/chart15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8.xml"/><Relationship Id="rId5" Type="http://schemas.openxmlformats.org/officeDocument/2006/relationships/chart" Target="../charts/chart17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0.xml"/><Relationship Id="rId5" Type="http://schemas.openxmlformats.org/officeDocument/2006/relationships/chart" Target="../charts/chart19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2.xml"/><Relationship Id="rId5" Type="http://schemas.openxmlformats.org/officeDocument/2006/relationships/chart" Target="../charts/chart21.xml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03648" y="2487251"/>
            <a:ext cx="6728792" cy="1752600"/>
          </a:xfrm>
        </p:spPr>
        <p:txBody>
          <a:bodyPr>
            <a:normAutofit fontScale="92500"/>
          </a:bodyPr>
          <a:lstStyle/>
          <a:p>
            <a:endParaRPr lang="it-IT" altLang="it-IT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altLang="it-IT" b="1" i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Stato di attuazione del PSC Abruzzo</a:t>
            </a:r>
            <a:r>
              <a:rPr lang="it-IT" altLang="it-IT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/>
            </a:r>
            <a:br>
              <a:rPr lang="it-IT" altLang="it-IT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</a:br>
            <a:endParaRPr lang="it-IT" sz="4400" b="1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endParaRPr lang="it-IT" sz="4500" dirty="0"/>
          </a:p>
        </p:txBody>
      </p:sp>
      <p:sp>
        <p:nvSpPr>
          <p:cNvPr id="5" name="Titolo 4"/>
          <p:cNvSpPr>
            <a:spLocks noGrp="1"/>
          </p:cNvSpPr>
          <p:nvPr>
            <p:ph type="ctrTitle"/>
          </p:nvPr>
        </p:nvSpPr>
        <p:spPr>
          <a:xfrm>
            <a:off x="539552" y="1202972"/>
            <a:ext cx="7772400" cy="796883"/>
          </a:xfrm>
        </p:spPr>
        <p:txBody>
          <a:bodyPr>
            <a:noAutofit/>
          </a:bodyPr>
          <a:lstStyle/>
          <a:p>
            <a:r>
              <a:rPr lang="it-IT" altLang="it-IT" sz="16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Comitato di  Sorveglianza PSC Abruzzo </a:t>
            </a:r>
            <a:br>
              <a:rPr lang="it-IT" altLang="it-IT" sz="16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</a:br>
            <a:r>
              <a:rPr lang="it-IT" sz="1600" b="1" dirty="0">
                <a:solidFill>
                  <a:schemeClr val="tx2"/>
                </a:solidFill>
                <a:latin typeface="Century Gothic" panose="020B0502020202020204" pitchFamily="34" charset="0"/>
              </a:rPr>
              <a:t>Fondo di Sviluppo e Coesione</a:t>
            </a:r>
            <a:br>
              <a:rPr lang="it-IT" sz="1600" b="1" dirty="0">
                <a:solidFill>
                  <a:schemeClr val="tx2"/>
                </a:solidFill>
                <a:latin typeface="Century Gothic" panose="020B0502020202020204" pitchFamily="34" charset="0"/>
              </a:rPr>
            </a:br>
            <a:r>
              <a:rPr lang="it-IT" sz="1600" b="1" dirty="0">
                <a:solidFill>
                  <a:schemeClr val="tx2"/>
                </a:solidFill>
                <a:latin typeface="Century Gothic" panose="020B0502020202020204" pitchFamily="34" charset="0"/>
              </a:rPr>
              <a:t>(FSC)</a:t>
            </a:r>
            <a:r>
              <a:rPr lang="it-IT" sz="2000" b="1" dirty="0">
                <a:solidFill>
                  <a:schemeClr val="tx2"/>
                </a:solidFill>
                <a:latin typeface="Century Gothic" panose="020B0502020202020204" pitchFamily="34" charset="0"/>
              </a:rPr>
              <a:t/>
            </a:r>
            <a:br>
              <a:rPr lang="it-IT" sz="2000" b="1" dirty="0">
                <a:solidFill>
                  <a:schemeClr val="tx2"/>
                </a:solidFill>
                <a:latin typeface="Century Gothic" panose="020B0502020202020204" pitchFamily="34" charset="0"/>
              </a:rPr>
            </a:br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1</a:t>
            </a:fld>
            <a:endParaRPr lang="it-IT" dirty="0"/>
          </a:p>
        </p:txBody>
      </p:sp>
      <p:sp>
        <p:nvSpPr>
          <p:cNvPr id="12" name="Titolo 4"/>
          <p:cNvSpPr txBox="1">
            <a:spLocks/>
          </p:cNvSpPr>
          <p:nvPr/>
        </p:nvSpPr>
        <p:spPr>
          <a:xfrm>
            <a:off x="685800" y="249289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3800" dirty="0"/>
          </a:p>
        </p:txBody>
      </p:sp>
      <p:sp>
        <p:nvSpPr>
          <p:cNvPr id="8" name="Titolo 4"/>
          <p:cNvSpPr txBox="1">
            <a:spLocks/>
          </p:cNvSpPr>
          <p:nvPr/>
        </p:nvSpPr>
        <p:spPr>
          <a:xfrm>
            <a:off x="2411760" y="5738424"/>
            <a:ext cx="4298454" cy="60584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altLang="it-IT" sz="1800" dirty="0">
                <a:latin typeface="Century Gothic" panose="020B0502020202020204" pitchFamily="34" charset="0"/>
              </a:rPr>
              <a:t>L’Aquila, 25 novembre 2021</a:t>
            </a:r>
            <a:endParaRPr lang="it-IT" sz="2800" b="1" dirty="0">
              <a:solidFill>
                <a:srgbClr val="FF0000"/>
              </a:solidFill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319821" y="85341"/>
            <a:ext cx="8613912" cy="1139596"/>
            <a:chOff x="319821" y="85341"/>
            <a:chExt cx="8613912" cy="1139596"/>
          </a:xfrm>
        </p:grpSpPr>
        <p:pic>
          <p:nvPicPr>
            <p:cNvPr id="9" name="Immagin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821" y="85341"/>
              <a:ext cx="796053" cy="1139596"/>
            </a:xfrm>
            <a:prstGeom prst="rect">
              <a:avLst/>
            </a:prstGeom>
          </p:spPr>
        </p:pic>
        <p:pic>
          <p:nvPicPr>
            <p:cNvPr id="10" name="Immagin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273198"/>
              <a:ext cx="2777557" cy="716748"/>
            </a:xfrm>
            <a:prstGeom prst="rect">
              <a:avLst/>
            </a:prstGeom>
          </p:spPr>
        </p:pic>
      </p:grpSp>
      <p:sp>
        <p:nvSpPr>
          <p:cNvPr id="11" name="Sottotitolo 2">
            <a:extLst>
              <a:ext uri="{FF2B5EF4-FFF2-40B4-BE49-F238E27FC236}">
                <a16:creationId xmlns="" xmlns:a16="http://schemas.microsoft.com/office/drawing/2014/main" id="{BAE47968-9164-4426-9311-20B9814137A9}"/>
              </a:ext>
            </a:extLst>
          </p:cNvPr>
          <p:cNvSpPr txBox="1">
            <a:spLocks/>
          </p:cNvSpPr>
          <p:nvPr/>
        </p:nvSpPr>
        <p:spPr>
          <a:xfrm>
            <a:off x="1147922" y="959425"/>
            <a:ext cx="6728792" cy="108783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altLang="it-IT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altLang="it-IT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/>
            </a:r>
            <a:br>
              <a:rPr lang="it-IT" altLang="it-IT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</a:br>
            <a:endParaRPr lang="it-IT" sz="4400" b="1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endParaRPr lang="it-IT" sz="4500" dirty="0"/>
          </a:p>
        </p:txBody>
      </p:sp>
      <p:sp>
        <p:nvSpPr>
          <p:cNvPr id="6" name="CasellaDiTesto 5">
            <a:extLst>
              <a:ext uri="{FF2B5EF4-FFF2-40B4-BE49-F238E27FC236}">
                <a16:creationId xmlns="" xmlns:a16="http://schemas.microsoft.com/office/drawing/2014/main" id="{39121804-10AC-41A8-A89A-F050FAAB1E43}"/>
              </a:ext>
            </a:extLst>
          </p:cNvPr>
          <p:cNvSpPr txBox="1"/>
          <p:nvPr/>
        </p:nvSpPr>
        <p:spPr>
          <a:xfrm>
            <a:off x="3905046" y="2475169"/>
            <a:ext cx="2777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u="sng" dirty="0"/>
              <a:t>Punto 5 </a:t>
            </a:r>
            <a:r>
              <a:rPr lang="it-IT" b="1" u="sng" dirty="0" err="1"/>
              <a:t>OdG</a:t>
            </a:r>
            <a:endParaRPr lang="it-IT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36414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924566"/>
            <a:ext cx="8229600" cy="443074"/>
          </a:xfrm>
        </p:spPr>
        <p:txBody>
          <a:bodyPr>
            <a:noAutofit/>
          </a:bodyPr>
          <a:lstStyle/>
          <a:p>
            <a:r>
              <a:rPr lang="it-IT" sz="21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C1) </a:t>
            </a:r>
            <a:r>
              <a:rPr lang="it-IT" sz="2100" b="1" dirty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PSC Parte Ordinaria - Introduzione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10</a:t>
            </a:fld>
            <a:endParaRPr lang="it-IT"/>
          </a:p>
        </p:txBody>
      </p:sp>
      <p:sp>
        <p:nvSpPr>
          <p:cNvPr id="9" name="Segnaposto contenuto 2"/>
          <p:cNvSpPr>
            <a:spLocks noGrp="1"/>
          </p:cNvSpPr>
          <p:nvPr>
            <p:ph idx="1"/>
          </p:nvPr>
        </p:nvSpPr>
        <p:spPr>
          <a:xfrm>
            <a:off x="457200" y="1877621"/>
            <a:ext cx="8229600" cy="43596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endParaRPr lang="it-IT" sz="2800" b="1" dirty="0"/>
          </a:p>
        </p:txBody>
      </p:sp>
      <p:grpSp>
        <p:nvGrpSpPr>
          <p:cNvPr id="10" name="Gruppo 9"/>
          <p:cNvGrpSpPr/>
          <p:nvPr/>
        </p:nvGrpSpPr>
        <p:grpSpPr>
          <a:xfrm>
            <a:off x="319821" y="85341"/>
            <a:ext cx="8613912" cy="1139596"/>
            <a:chOff x="319821" y="85341"/>
            <a:chExt cx="8613912" cy="1139596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821" y="85341"/>
              <a:ext cx="796053" cy="1139596"/>
            </a:xfrm>
            <a:prstGeom prst="rect">
              <a:avLst/>
            </a:prstGeom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273198"/>
              <a:ext cx="2777557" cy="716748"/>
            </a:xfrm>
            <a:prstGeom prst="rect">
              <a:avLst/>
            </a:prstGeom>
          </p:spPr>
        </p:pic>
      </p:grpSp>
      <p:sp>
        <p:nvSpPr>
          <p:cNvPr id="13" name="Titolo 1"/>
          <p:cNvSpPr txBox="1">
            <a:spLocks/>
          </p:cNvSpPr>
          <p:nvPr/>
        </p:nvSpPr>
        <p:spPr>
          <a:xfrm>
            <a:off x="800100" y="1345300"/>
            <a:ext cx="7886700" cy="565764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750"/>
              </a:spcBef>
            </a:pPr>
            <a:r>
              <a:rPr lang="it-IT" sz="2000" dirty="0" smtClean="0">
                <a:latin typeface="+mn-lt"/>
                <a:ea typeface="+mn-ea"/>
                <a:cs typeface="+mn-cs"/>
              </a:rPr>
              <a:t>Gli interventi della </a:t>
            </a:r>
            <a:r>
              <a:rPr lang="it-IT" sz="2000" b="1" dirty="0">
                <a:latin typeface="+mn-lt"/>
                <a:ea typeface="+mn-ea"/>
                <a:cs typeface="+mn-cs"/>
              </a:rPr>
              <a:t>Sezione Ordinaria </a:t>
            </a:r>
            <a:r>
              <a:rPr lang="it-IT" sz="2000" dirty="0" smtClean="0">
                <a:latin typeface="+mn-lt"/>
                <a:ea typeface="+mn-ea"/>
                <a:cs typeface="+mn-cs"/>
              </a:rPr>
              <a:t>sono numericamente distribuiti secondo i </a:t>
            </a:r>
            <a:r>
              <a:rPr lang="it-IT" sz="2000" dirty="0">
                <a:latin typeface="+mn-lt"/>
                <a:ea typeface="+mn-ea"/>
                <a:cs typeface="+mn-cs"/>
              </a:rPr>
              <a:t>seguenti </a:t>
            </a:r>
            <a:r>
              <a:rPr lang="it-IT" sz="2000" b="1" dirty="0" smtClean="0">
                <a:latin typeface="+mn-lt"/>
                <a:ea typeface="+mn-ea"/>
                <a:cs typeface="+mn-cs"/>
              </a:rPr>
              <a:t>ambiti tematici (3.759 interventi totali)</a:t>
            </a:r>
            <a:r>
              <a:rPr lang="it-IT" sz="2000" dirty="0" smtClean="0">
                <a:latin typeface="+mn-lt"/>
                <a:ea typeface="+mn-ea"/>
                <a:cs typeface="+mn-cs"/>
              </a:rPr>
              <a:t>.</a:t>
            </a:r>
            <a:endParaRPr lang="it-IT" sz="2000" dirty="0"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4" name="Grafic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657461"/>
              </p:ext>
            </p:extLst>
          </p:nvPr>
        </p:nvGraphicFramePr>
        <p:xfrm>
          <a:off x="683568" y="2057399"/>
          <a:ext cx="8003232" cy="4179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54209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539" y="941125"/>
            <a:ext cx="8229600" cy="443074"/>
          </a:xfrm>
        </p:spPr>
        <p:txBody>
          <a:bodyPr>
            <a:noAutofit/>
          </a:bodyPr>
          <a:lstStyle/>
          <a:p>
            <a:r>
              <a:rPr lang="it-IT" sz="21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C1) </a:t>
            </a:r>
            <a:r>
              <a:rPr lang="it-IT" sz="2100" b="1" dirty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PSC Parte Ordinaria -</a:t>
            </a:r>
            <a:r>
              <a:rPr lang="it-IT" sz="2400" b="1" dirty="0">
                <a:latin typeface="+mn-lt"/>
                <a:ea typeface="+mn-ea"/>
                <a:cs typeface="+mn-cs"/>
              </a:rPr>
              <a:t> Introduzione</a:t>
            </a:r>
            <a:endParaRPr lang="it-IT" sz="2100" b="1" dirty="0">
              <a:solidFill>
                <a:schemeClr val="tx2"/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11</a:t>
            </a:fld>
            <a:endParaRPr lang="it-IT"/>
          </a:p>
        </p:txBody>
      </p:sp>
      <p:sp>
        <p:nvSpPr>
          <p:cNvPr id="9" name="Segnaposto contenuto 2"/>
          <p:cNvSpPr>
            <a:spLocks noGrp="1"/>
          </p:cNvSpPr>
          <p:nvPr>
            <p:ph idx="1"/>
          </p:nvPr>
        </p:nvSpPr>
        <p:spPr>
          <a:xfrm>
            <a:off x="457200" y="1877621"/>
            <a:ext cx="8229600" cy="43596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endParaRPr lang="it-IT" sz="2800" b="1" dirty="0"/>
          </a:p>
        </p:txBody>
      </p:sp>
      <p:grpSp>
        <p:nvGrpSpPr>
          <p:cNvPr id="10" name="Gruppo 9"/>
          <p:cNvGrpSpPr/>
          <p:nvPr/>
        </p:nvGrpSpPr>
        <p:grpSpPr>
          <a:xfrm>
            <a:off x="338383" y="111123"/>
            <a:ext cx="8613912" cy="1139596"/>
            <a:chOff x="319821" y="85341"/>
            <a:chExt cx="8613912" cy="1139596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821" y="85341"/>
              <a:ext cx="796053" cy="1139596"/>
            </a:xfrm>
            <a:prstGeom prst="rect">
              <a:avLst/>
            </a:prstGeom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273198"/>
              <a:ext cx="2777557" cy="716748"/>
            </a:xfrm>
            <a:prstGeom prst="rect">
              <a:avLst/>
            </a:prstGeom>
          </p:spPr>
        </p:pic>
      </p:grpSp>
      <p:sp>
        <p:nvSpPr>
          <p:cNvPr id="8" name="Rettangolo 7"/>
          <p:cNvSpPr/>
          <p:nvPr/>
        </p:nvSpPr>
        <p:spPr>
          <a:xfrm>
            <a:off x="683568" y="1319464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750"/>
              </a:spcBef>
            </a:pPr>
            <a:r>
              <a:rPr lang="it-IT" sz="2000" dirty="0" smtClean="0"/>
              <a:t>Gli ambiti tematici della </a:t>
            </a:r>
            <a:r>
              <a:rPr lang="it-IT" sz="2000" b="1" dirty="0" smtClean="0"/>
              <a:t>Sezione </a:t>
            </a:r>
            <a:r>
              <a:rPr lang="it-IT" sz="2000" b="1" dirty="0"/>
              <a:t>ordinaria </a:t>
            </a:r>
            <a:r>
              <a:rPr lang="it-IT" sz="2000" dirty="0"/>
              <a:t>del PSC </a:t>
            </a:r>
            <a:r>
              <a:rPr lang="it-IT" sz="2000" dirty="0" smtClean="0"/>
              <a:t>(circa 1.863,71 </a:t>
            </a:r>
            <a:r>
              <a:rPr lang="it-IT" sz="2000" dirty="0"/>
              <a:t>milioni di </a:t>
            </a:r>
            <a:r>
              <a:rPr lang="it-IT" sz="2000" dirty="0" smtClean="0"/>
              <a:t>euro) sono distribuiti </a:t>
            </a:r>
            <a:r>
              <a:rPr lang="it-IT" sz="2000" dirty="0"/>
              <a:t>come segue per </a:t>
            </a:r>
            <a:r>
              <a:rPr lang="it-IT" sz="2000" dirty="0" smtClean="0"/>
              <a:t>stato di attuazione.</a:t>
            </a:r>
            <a:endParaRPr lang="it-IT" sz="2000" dirty="0"/>
          </a:p>
        </p:txBody>
      </p:sp>
      <p:sp>
        <p:nvSpPr>
          <p:cNvPr id="14" name="Rettangolo 13">
            <a:extLst>
              <a:ext uri="{FF2B5EF4-FFF2-40B4-BE49-F238E27FC236}">
                <a16:creationId xmlns="" xmlns:a16="http://schemas.microsoft.com/office/drawing/2014/main" id="{B84A30F2-8B11-4DF5-9E8A-9E61B7FD5DA1}"/>
              </a:ext>
            </a:extLst>
          </p:cNvPr>
          <p:cNvSpPr/>
          <p:nvPr/>
        </p:nvSpPr>
        <p:spPr>
          <a:xfrm>
            <a:off x="4946517" y="4925870"/>
            <a:ext cx="122822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i="1" dirty="0"/>
              <a:t>Importi in mln di €</a:t>
            </a:r>
          </a:p>
        </p:txBody>
      </p:sp>
      <p:graphicFrame>
        <p:nvGraphicFramePr>
          <p:cNvPr id="13" name="Grafico 12"/>
          <p:cNvGraphicFramePr>
            <a:graphicFrameLocks/>
          </p:cNvGraphicFramePr>
          <p:nvPr>
            <p:extLst/>
          </p:nvPr>
        </p:nvGraphicFramePr>
        <p:xfrm>
          <a:off x="9407" y="3120937"/>
          <a:ext cx="5162550" cy="2995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6" name="Grafico 15"/>
          <p:cNvGraphicFramePr>
            <a:graphicFrameLocks/>
          </p:cNvGraphicFramePr>
          <p:nvPr>
            <p:extLst/>
          </p:nvPr>
        </p:nvGraphicFramePr>
        <p:xfrm>
          <a:off x="4393035" y="2142525"/>
          <a:ext cx="4392488" cy="2798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" name="Rettangolo 2"/>
          <p:cNvSpPr/>
          <p:nvPr/>
        </p:nvSpPr>
        <p:spPr>
          <a:xfrm>
            <a:off x="480452" y="2152472"/>
            <a:ext cx="305117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srgbClr val="000000"/>
                </a:solidFill>
                <a:latin typeface="Calibri" panose="020F0502020204030204" pitchFamily="34" charset="0"/>
              </a:rPr>
              <a:t>01 - RICERCA E INNOVAZIONE</a:t>
            </a:r>
            <a:r>
              <a:rPr lang="it-I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042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539" y="941125"/>
            <a:ext cx="8229600" cy="443074"/>
          </a:xfrm>
        </p:spPr>
        <p:txBody>
          <a:bodyPr>
            <a:noAutofit/>
          </a:bodyPr>
          <a:lstStyle/>
          <a:p>
            <a:r>
              <a:rPr lang="it-IT" sz="21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C1) </a:t>
            </a:r>
            <a:r>
              <a:rPr lang="it-IT" sz="2100" b="1" dirty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PSC Parte Ordinaria -</a:t>
            </a:r>
            <a:r>
              <a:rPr lang="it-IT" sz="2400" b="1" dirty="0">
                <a:latin typeface="+mn-lt"/>
                <a:ea typeface="+mn-ea"/>
                <a:cs typeface="+mn-cs"/>
              </a:rPr>
              <a:t> Introduzione</a:t>
            </a:r>
            <a:endParaRPr lang="it-IT" sz="2100" b="1" dirty="0">
              <a:solidFill>
                <a:schemeClr val="tx2"/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12</a:t>
            </a:fld>
            <a:endParaRPr lang="it-IT"/>
          </a:p>
        </p:txBody>
      </p:sp>
      <p:sp>
        <p:nvSpPr>
          <p:cNvPr id="9" name="Segnaposto contenuto 2"/>
          <p:cNvSpPr>
            <a:spLocks noGrp="1"/>
          </p:cNvSpPr>
          <p:nvPr>
            <p:ph idx="1"/>
          </p:nvPr>
        </p:nvSpPr>
        <p:spPr>
          <a:xfrm>
            <a:off x="457200" y="1877621"/>
            <a:ext cx="8229600" cy="43596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endParaRPr lang="it-IT" sz="2800" b="1" dirty="0"/>
          </a:p>
        </p:txBody>
      </p:sp>
      <p:grpSp>
        <p:nvGrpSpPr>
          <p:cNvPr id="10" name="Gruppo 9"/>
          <p:cNvGrpSpPr/>
          <p:nvPr/>
        </p:nvGrpSpPr>
        <p:grpSpPr>
          <a:xfrm>
            <a:off x="338383" y="111123"/>
            <a:ext cx="8613912" cy="1139596"/>
            <a:chOff x="319821" y="85341"/>
            <a:chExt cx="8613912" cy="1139596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821" y="85341"/>
              <a:ext cx="796053" cy="1139596"/>
            </a:xfrm>
            <a:prstGeom prst="rect">
              <a:avLst/>
            </a:prstGeom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273198"/>
              <a:ext cx="2777557" cy="716748"/>
            </a:xfrm>
            <a:prstGeom prst="rect">
              <a:avLst/>
            </a:prstGeom>
          </p:spPr>
        </p:pic>
      </p:grpSp>
      <p:sp>
        <p:nvSpPr>
          <p:cNvPr id="8" name="Rettangolo 7"/>
          <p:cNvSpPr/>
          <p:nvPr/>
        </p:nvSpPr>
        <p:spPr>
          <a:xfrm>
            <a:off x="683568" y="1319464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750"/>
              </a:spcBef>
            </a:pPr>
            <a:r>
              <a:rPr lang="it-IT" sz="2000" dirty="0" smtClean="0"/>
              <a:t>Gli ambiti tematici della </a:t>
            </a:r>
            <a:r>
              <a:rPr lang="it-IT" sz="2000" b="1" dirty="0" smtClean="0"/>
              <a:t>Sezione </a:t>
            </a:r>
            <a:r>
              <a:rPr lang="it-IT" sz="2000" b="1" dirty="0"/>
              <a:t>ordinaria </a:t>
            </a:r>
            <a:r>
              <a:rPr lang="it-IT" sz="2000" dirty="0"/>
              <a:t>del PSC </a:t>
            </a:r>
            <a:r>
              <a:rPr lang="it-IT" sz="2000" dirty="0" smtClean="0"/>
              <a:t>(circa 1.863,71 </a:t>
            </a:r>
            <a:r>
              <a:rPr lang="it-IT" sz="2000" dirty="0"/>
              <a:t>milioni di </a:t>
            </a:r>
            <a:r>
              <a:rPr lang="it-IT" sz="2000" dirty="0" smtClean="0"/>
              <a:t>euro) sono distribuiti </a:t>
            </a:r>
            <a:r>
              <a:rPr lang="it-IT" sz="2000" dirty="0"/>
              <a:t>come segue per </a:t>
            </a:r>
            <a:r>
              <a:rPr lang="it-IT" sz="2000" dirty="0" smtClean="0"/>
              <a:t>stato di attuazione.</a:t>
            </a:r>
            <a:endParaRPr lang="it-IT" sz="2000" dirty="0"/>
          </a:p>
        </p:txBody>
      </p:sp>
      <p:sp>
        <p:nvSpPr>
          <p:cNvPr id="14" name="Rettangolo 13">
            <a:extLst>
              <a:ext uri="{FF2B5EF4-FFF2-40B4-BE49-F238E27FC236}">
                <a16:creationId xmlns="" xmlns:a16="http://schemas.microsoft.com/office/drawing/2014/main" id="{B84A30F2-8B11-4DF5-9E8A-9E61B7FD5DA1}"/>
              </a:ext>
            </a:extLst>
          </p:cNvPr>
          <p:cNvSpPr/>
          <p:nvPr/>
        </p:nvSpPr>
        <p:spPr>
          <a:xfrm>
            <a:off x="4415089" y="4813989"/>
            <a:ext cx="122822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i="1" dirty="0"/>
              <a:t>Importi in mln di €</a:t>
            </a:r>
          </a:p>
        </p:txBody>
      </p:sp>
      <p:sp>
        <p:nvSpPr>
          <p:cNvPr id="3" name="Rettangolo 2"/>
          <p:cNvSpPr/>
          <p:nvPr/>
        </p:nvSpPr>
        <p:spPr>
          <a:xfrm>
            <a:off x="480452" y="2152472"/>
            <a:ext cx="2407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02 - DIGITALIZZAZIONE</a:t>
            </a:r>
            <a:r>
              <a:rPr lang="it-IT" dirty="0"/>
              <a:t> </a:t>
            </a:r>
          </a:p>
        </p:txBody>
      </p:sp>
      <p:graphicFrame>
        <p:nvGraphicFramePr>
          <p:cNvPr id="15" name="Grafico 14"/>
          <p:cNvGraphicFramePr>
            <a:graphicFrameLocks/>
          </p:cNvGraphicFramePr>
          <p:nvPr>
            <p:extLst/>
          </p:nvPr>
        </p:nvGraphicFramePr>
        <p:xfrm>
          <a:off x="0" y="312888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7" name="Grafico 16"/>
          <p:cNvGraphicFramePr>
            <a:graphicFrameLocks/>
          </p:cNvGraphicFramePr>
          <p:nvPr>
            <p:extLst/>
          </p:nvPr>
        </p:nvGraphicFramePr>
        <p:xfrm>
          <a:off x="4267200" y="210501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8153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539" y="941125"/>
            <a:ext cx="8229600" cy="443074"/>
          </a:xfrm>
        </p:spPr>
        <p:txBody>
          <a:bodyPr>
            <a:noAutofit/>
          </a:bodyPr>
          <a:lstStyle/>
          <a:p>
            <a:r>
              <a:rPr lang="it-IT" sz="21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C1) </a:t>
            </a:r>
            <a:r>
              <a:rPr lang="it-IT" sz="2100" b="1" dirty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PSC Parte Ordinaria -</a:t>
            </a:r>
            <a:r>
              <a:rPr lang="it-IT" sz="2400" b="1" dirty="0">
                <a:latin typeface="+mn-lt"/>
                <a:ea typeface="+mn-ea"/>
                <a:cs typeface="+mn-cs"/>
              </a:rPr>
              <a:t> Introduzione</a:t>
            </a:r>
            <a:endParaRPr lang="it-IT" sz="2100" b="1" dirty="0">
              <a:solidFill>
                <a:schemeClr val="tx2"/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13</a:t>
            </a:fld>
            <a:endParaRPr lang="it-IT"/>
          </a:p>
        </p:txBody>
      </p:sp>
      <p:sp>
        <p:nvSpPr>
          <p:cNvPr id="9" name="Segnaposto contenuto 2"/>
          <p:cNvSpPr>
            <a:spLocks noGrp="1"/>
          </p:cNvSpPr>
          <p:nvPr>
            <p:ph idx="1"/>
          </p:nvPr>
        </p:nvSpPr>
        <p:spPr>
          <a:xfrm>
            <a:off x="457200" y="1877621"/>
            <a:ext cx="8229600" cy="43596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endParaRPr lang="it-IT" sz="2800" b="1" dirty="0"/>
          </a:p>
        </p:txBody>
      </p:sp>
      <p:grpSp>
        <p:nvGrpSpPr>
          <p:cNvPr id="10" name="Gruppo 9"/>
          <p:cNvGrpSpPr/>
          <p:nvPr/>
        </p:nvGrpSpPr>
        <p:grpSpPr>
          <a:xfrm>
            <a:off x="338383" y="111123"/>
            <a:ext cx="8613912" cy="1139596"/>
            <a:chOff x="319821" y="85341"/>
            <a:chExt cx="8613912" cy="1139596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821" y="85341"/>
              <a:ext cx="796053" cy="1139596"/>
            </a:xfrm>
            <a:prstGeom prst="rect">
              <a:avLst/>
            </a:prstGeom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273198"/>
              <a:ext cx="2777557" cy="716748"/>
            </a:xfrm>
            <a:prstGeom prst="rect">
              <a:avLst/>
            </a:prstGeom>
          </p:spPr>
        </p:pic>
      </p:grpSp>
      <p:sp>
        <p:nvSpPr>
          <p:cNvPr id="8" name="Rettangolo 7"/>
          <p:cNvSpPr/>
          <p:nvPr/>
        </p:nvSpPr>
        <p:spPr>
          <a:xfrm>
            <a:off x="683568" y="1319464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750"/>
              </a:spcBef>
            </a:pPr>
            <a:r>
              <a:rPr lang="it-IT" sz="2000" dirty="0" smtClean="0"/>
              <a:t>Gli ambiti tematici della </a:t>
            </a:r>
            <a:r>
              <a:rPr lang="it-IT" sz="2000" b="1" dirty="0" smtClean="0"/>
              <a:t>Sezione </a:t>
            </a:r>
            <a:r>
              <a:rPr lang="it-IT" sz="2000" b="1" dirty="0"/>
              <a:t>ordinaria </a:t>
            </a:r>
            <a:r>
              <a:rPr lang="it-IT" sz="2000" dirty="0"/>
              <a:t>del PSC </a:t>
            </a:r>
            <a:r>
              <a:rPr lang="it-IT" sz="2000" dirty="0" smtClean="0"/>
              <a:t>(circa 1.863,71 </a:t>
            </a:r>
            <a:r>
              <a:rPr lang="it-IT" sz="2000" dirty="0"/>
              <a:t>milioni di </a:t>
            </a:r>
            <a:r>
              <a:rPr lang="it-IT" sz="2000" dirty="0" smtClean="0"/>
              <a:t>euro) sono distribuiti </a:t>
            </a:r>
            <a:r>
              <a:rPr lang="it-IT" sz="2000" dirty="0"/>
              <a:t>come segue per </a:t>
            </a:r>
            <a:r>
              <a:rPr lang="it-IT" sz="2000" dirty="0" smtClean="0"/>
              <a:t>stato di attuazione.</a:t>
            </a:r>
            <a:endParaRPr lang="it-IT" sz="2000" dirty="0"/>
          </a:p>
        </p:txBody>
      </p:sp>
      <p:sp>
        <p:nvSpPr>
          <p:cNvPr id="14" name="Rettangolo 13">
            <a:extLst>
              <a:ext uri="{FF2B5EF4-FFF2-40B4-BE49-F238E27FC236}">
                <a16:creationId xmlns="" xmlns:a16="http://schemas.microsoft.com/office/drawing/2014/main" id="{B84A30F2-8B11-4DF5-9E8A-9E61B7FD5DA1}"/>
              </a:ext>
            </a:extLst>
          </p:cNvPr>
          <p:cNvSpPr/>
          <p:nvPr/>
        </p:nvSpPr>
        <p:spPr>
          <a:xfrm>
            <a:off x="4415089" y="4813989"/>
            <a:ext cx="122822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i="1" dirty="0"/>
              <a:t>Importi in mln di €</a:t>
            </a:r>
          </a:p>
        </p:txBody>
      </p:sp>
      <p:sp>
        <p:nvSpPr>
          <p:cNvPr id="3" name="Rettangolo 2"/>
          <p:cNvSpPr/>
          <p:nvPr/>
        </p:nvSpPr>
        <p:spPr>
          <a:xfrm>
            <a:off x="480452" y="2152472"/>
            <a:ext cx="3097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03 - COMPETITIVITA' IMPRESE</a:t>
            </a:r>
            <a:r>
              <a:rPr lang="it-IT" dirty="0"/>
              <a:t> </a:t>
            </a:r>
          </a:p>
        </p:txBody>
      </p:sp>
      <p:graphicFrame>
        <p:nvGraphicFramePr>
          <p:cNvPr id="13" name="Grafico 12"/>
          <p:cNvGraphicFramePr>
            <a:graphicFrameLocks/>
          </p:cNvGraphicFramePr>
          <p:nvPr>
            <p:extLst/>
          </p:nvPr>
        </p:nvGraphicFramePr>
        <p:xfrm>
          <a:off x="-256695" y="314870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6" name="Grafico 15"/>
          <p:cNvGraphicFramePr>
            <a:graphicFrameLocks/>
          </p:cNvGraphicFramePr>
          <p:nvPr>
            <p:extLst/>
          </p:nvPr>
        </p:nvGraphicFramePr>
        <p:xfrm>
          <a:off x="4044804" y="210502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00209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539" y="941125"/>
            <a:ext cx="8229600" cy="443074"/>
          </a:xfrm>
        </p:spPr>
        <p:txBody>
          <a:bodyPr>
            <a:noAutofit/>
          </a:bodyPr>
          <a:lstStyle/>
          <a:p>
            <a:r>
              <a:rPr lang="it-IT" sz="21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C1) </a:t>
            </a:r>
            <a:r>
              <a:rPr lang="it-IT" sz="2100" b="1" dirty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PSC Parte Ordinaria -</a:t>
            </a:r>
            <a:r>
              <a:rPr lang="it-IT" sz="2400" b="1" dirty="0">
                <a:latin typeface="+mn-lt"/>
                <a:ea typeface="+mn-ea"/>
                <a:cs typeface="+mn-cs"/>
              </a:rPr>
              <a:t> Introduzione</a:t>
            </a:r>
            <a:endParaRPr lang="it-IT" sz="2100" b="1" dirty="0">
              <a:solidFill>
                <a:schemeClr val="tx2"/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14</a:t>
            </a:fld>
            <a:endParaRPr lang="it-IT"/>
          </a:p>
        </p:txBody>
      </p:sp>
      <p:sp>
        <p:nvSpPr>
          <p:cNvPr id="9" name="Segnaposto contenuto 2"/>
          <p:cNvSpPr>
            <a:spLocks noGrp="1"/>
          </p:cNvSpPr>
          <p:nvPr>
            <p:ph idx="1"/>
          </p:nvPr>
        </p:nvSpPr>
        <p:spPr>
          <a:xfrm>
            <a:off x="457200" y="1877621"/>
            <a:ext cx="8229600" cy="43596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endParaRPr lang="it-IT" sz="2800" b="1" dirty="0"/>
          </a:p>
        </p:txBody>
      </p:sp>
      <p:grpSp>
        <p:nvGrpSpPr>
          <p:cNvPr id="10" name="Gruppo 9"/>
          <p:cNvGrpSpPr/>
          <p:nvPr/>
        </p:nvGrpSpPr>
        <p:grpSpPr>
          <a:xfrm>
            <a:off x="338383" y="111123"/>
            <a:ext cx="8613912" cy="1139596"/>
            <a:chOff x="319821" y="85341"/>
            <a:chExt cx="8613912" cy="1139596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821" y="85341"/>
              <a:ext cx="796053" cy="1139596"/>
            </a:xfrm>
            <a:prstGeom prst="rect">
              <a:avLst/>
            </a:prstGeom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273198"/>
              <a:ext cx="2777557" cy="716748"/>
            </a:xfrm>
            <a:prstGeom prst="rect">
              <a:avLst/>
            </a:prstGeom>
          </p:spPr>
        </p:pic>
      </p:grpSp>
      <p:sp>
        <p:nvSpPr>
          <p:cNvPr id="8" name="Rettangolo 7"/>
          <p:cNvSpPr/>
          <p:nvPr/>
        </p:nvSpPr>
        <p:spPr>
          <a:xfrm>
            <a:off x="683568" y="1319464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750"/>
              </a:spcBef>
            </a:pPr>
            <a:r>
              <a:rPr lang="it-IT" sz="2000" dirty="0" smtClean="0"/>
              <a:t>Gli ambiti tematici della </a:t>
            </a:r>
            <a:r>
              <a:rPr lang="it-IT" sz="2000" b="1" dirty="0" smtClean="0"/>
              <a:t>Sezione </a:t>
            </a:r>
            <a:r>
              <a:rPr lang="it-IT" sz="2000" b="1" dirty="0"/>
              <a:t>ordinaria </a:t>
            </a:r>
            <a:r>
              <a:rPr lang="it-IT" sz="2000" dirty="0"/>
              <a:t>del PSC </a:t>
            </a:r>
            <a:r>
              <a:rPr lang="it-IT" sz="2000" dirty="0" smtClean="0"/>
              <a:t>(circa 1.863,71 </a:t>
            </a:r>
            <a:r>
              <a:rPr lang="it-IT" sz="2000" dirty="0"/>
              <a:t>milioni di </a:t>
            </a:r>
            <a:r>
              <a:rPr lang="it-IT" sz="2000" dirty="0" smtClean="0"/>
              <a:t>euro) sono distribuiti </a:t>
            </a:r>
            <a:r>
              <a:rPr lang="it-IT" sz="2000" dirty="0"/>
              <a:t>come segue per </a:t>
            </a:r>
            <a:r>
              <a:rPr lang="it-IT" sz="2000" dirty="0" smtClean="0"/>
              <a:t>stato di attuazione.</a:t>
            </a:r>
            <a:endParaRPr lang="it-IT" sz="2000" dirty="0"/>
          </a:p>
        </p:txBody>
      </p:sp>
      <p:sp>
        <p:nvSpPr>
          <p:cNvPr id="14" name="Rettangolo 13">
            <a:extLst>
              <a:ext uri="{FF2B5EF4-FFF2-40B4-BE49-F238E27FC236}">
                <a16:creationId xmlns="" xmlns:a16="http://schemas.microsoft.com/office/drawing/2014/main" id="{B84A30F2-8B11-4DF5-9E8A-9E61B7FD5DA1}"/>
              </a:ext>
            </a:extLst>
          </p:cNvPr>
          <p:cNvSpPr/>
          <p:nvPr/>
        </p:nvSpPr>
        <p:spPr>
          <a:xfrm>
            <a:off x="4415089" y="5238464"/>
            <a:ext cx="122822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i="1" dirty="0"/>
              <a:t>Importi in mln di €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480452" y="2152472"/>
            <a:ext cx="36589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05 - AMBIENTE E RISORSE NATURALI</a:t>
            </a:r>
            <a:endParaRPr lang="it-IT" dirty="0"/>
          </a:p>
        </p:txBody>
      </p:sp>
      <p:graphicFrame>
        <p:nvGraphicFramePr>
          <p:cNvPr id="19" name="Grafico 18"/>
          <p:cNvGraphicFramePr>
            <a:graphicFrameLocks/>
          </p:cNvGraphicFramePr>
          <p:nvPr>
            <p:extLst/>
          </p:nvPr>
        </p:nvGraphicFramePr>
        <p:xfrm>
          <a:off x="23927" y="314870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Grafico 19"/>
          <p:cNvGraphicFramePr>
            <a:graphicFrameLocks/>
          </p:cNvGraphicFramePr>
          <p:nvPr>
            <p:extLst/>
          </p:nvPr>
        </p:nvGraphicFramePr>
        <p:xfrm>
          <a:off x="4217132" y="235388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00206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539" y="941125"/>
            <a:ext cx="8229600" cy="443074"/>
          </a:xfrm>
        </p:spPr>
        <p:txBody>
          <a:bodyPr>
            <a:noAutofit/>
          </a:bodyPr>
          <a:lstStyle/>
          <a:p>
            <a:r>
              <a:rPr lang="it-IT" sz="21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C1) </a:t>
            </a:r>
            <a:r>
              <a:rPr lang="it-IT" sz="2100" b="1" dirty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PSC Parte Ordinaria -</a:t>
            </a:r>
            <a:r>
              <a:rPr lang="it-IT" sz="2400" b="1" dirty="0">
                <a:latin typeface="+mn-lt"/>
                <a:ea typeface="+mn-ea"/>
                <a:cs typeface="+mn-cs"/>
              </a:rPr>
              <a:t> Introduzione</a:t>
            </a:r>
            <a:endParaRPr lang="it-IT" sz="2100" b="1" dirty="0">
              <a:solidFill>
                <a:schemeClr val="tx2"/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15</a:t>
            </a:fld>
            <a:endParaRPr lang="it-IT"/>
          </a:p>
        </p:txBody>
      </p:sp>
      <p:sp>
        <p:nvSpPr>
          <p:cNvPr id="9" name="Segnaposto contenuto 2"/>
          <p:cNvSpPr>
            <a:spLocks noGrp="1"/>
          </p:cNvSpPr>
          <p:nvPr>
            <p:ph idx="1"/>
          </p:nvPr>
        </p:nvSpPr>
        <p:spPr>
          <a:xfrm>
            <a:off x="457200" y="1877621"/>
            <a:ext cx="8229600" cy="43596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endParaRPr lang="it-IT" sz="2800" b="1" dirty="0"/>
          </a:p>
        </p:txBody>
      </p:sp>
      <p:grpSp>
        <p:nvGrpSpPr>
          <p:cNvPr id="10" name="Gruppo 9"/>
          <p:cNvGrpSpPr/>
          <p:nvPr/>
        </p:nvGrpSpPr>
        <p:grpSpPr>
          <a:xfrm>
            <a:off x="338383" y="111123"/>
            <a:ext cx="8613912" cy="1139596"/>
            <a:chOff x="319821" y="85341"/>
            <a:chExt cx="8613912" cy="1139596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821" y="85341"/>
              <a:ext cx="796053" cy="1139596"/>
            </a:xfrm>
            <a:prstGeom prst="rect">
              <a:avLst/>
            </a:prstGeom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273198"/>
              <a:ext cx="2777557" cy="716748"/>
            </a:xfrm>
            <a:prstGeom prst="rect">
              <a:avLst/>
            </a:prstGeom>
          </p:spPr>
        </p:pic>
      </p:grpSp>
      <p:sp>
        <p:nvSpPr>
          <p:cNvPr id="8" name="Rettangolo 7"/>
          <p:cNvSpPr/>
          <p:nvPr/>
        </p:nvSpPr>
        <p:spPr>
          <a:xfrm>
            <a:off x="683568" y="1319464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750"/>
              </a:spcBef>
            </a:pPr>
            <a:r>
              <a:rPr lang="it-IT" sz="2000" dirty="0" smtClean="0"/>
              <a:t>Gli ambiti tematici della </a:t>
            </a:r>
            <a:r>
              <a:rPr lang="it-IT" sz="2000" b="1" dirty="0" smtClean="0"/>
              <a:t>Sezione </a:t>
            </a:r>
            <a:r>
              <a:rPr lang="it-IT" sz="2000" b="1" dirty="0"/>
              <a:t>ordinaria </a:t>
            </a:r>
            <a:r>
              <a:rPr lang="it-IT" sz="2000" dirty="0"/>
              <a:t>del PSC </a:t>
            </a:r>
            <a:r>
              <a:rPr lang="it-IT" sz="2000" dirty="0" smtClean="0"/>
              <a:t>(circa 1.863,71 </a:t>
            </a:r>
            <a:r>
              <a:rPr lang="it-IT" sz="2000" dirty="0"/>
              <a:t>milioni di </a:t>
            </a:r>
            <a:r>
              <a:rPr lang="it-IT" sz="2000" dirty="0" smtClean="0"/>
              <a:t>euro) sono distribuiti </a:t>
            </a:r>
            <a:r>
              <a:rPr lang="it-IT" sz="2000" dirty="0"/>
              <a:t>come segue per </a:t>
            </a:r>
            <a:r>
              <a:rPr lang="it-IT" sz="2000" dirty="0" smtClean="0"/>
              <a:t>stato di attuazione.</a:t>
            </a:r>
            <a:endParaRPr lang="it-IT" sz="2000" dirty="0"/>
          </a:p>
        </p:txBody>
      </p:sp>
      <p:sp>
        <p:nvSpPr>
          <p:cNvPr id="14" name="Rettangolo 13">
            <a:extLst>
              <a:ext uri="{FF2B5EF4-FFF2-40B4-BE49-F238E27FC236}">
                <a16:creationId xmlns="" xmlns:a16="http://schemas.microsoft.com/office/drawing/2014/main" id="{B84A30F2-8B11-4DF5-9E8A-9E61B7FD5DA1}"/>
              </a:ext>
            </a:extLst>
          </p:cNvPr>
          <p:cNvSpPr/>
          <p:nvPr/>
        </p:nvSpPr>
        <p:spPr>
          <a:xfrm>
            <a:off x="4520440" y="5053900"/>
            <a:ext cx="122822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i="1" dirty="0"/>
              <a:t>Importi in mln di €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480452" y="2152472"/>
            <a:ext cx="14822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06 - CULTURA</a:t>
            </a:r>
            <a:endParaRPr lang="it-IT" dirty="0"/>
          </a:p>
        </p:txBody>
      </p:sp>
      <p:graphicFrame>
        <p:nvGraphicFramePr>
          <p:cNvPr id="13" name="Grafico 12"/>
          <p:cNvGraphicFramePr>
            <a:graphicFrameLocks/>
          </p:cNvGraphicFramePr>
          <p:nvPr>
            <p:extLst/>
          </p:nvPr>
        </p:nvGraphicFramePr>
        <p:xfrm>
          <a:off x="-175772" y="283269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" name="Grafico 14"/>
          <p:cNvGraphicFramePr>
            <a:graphicFrameLocks/>
          </p:cNvGraphicFramePr>
          <p:nvPr>
            <p:extLst/>
          </p:nvPr>
        </p:nvGraphicFramePr>
        <p:xfrm>
          <a:off x="4351463" y="215525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58053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539" y="941125"/>
            <a:ext cx="8229600" cy="443074"/>
          </a:xfrm>
        </p:spPr>
        <p:txBody>
          <a:bodyPr>
            <a:noAutofit/>
          </a:bodyPr>
          <a:lstStyle/>
          <a:p>
            <a:r>
              <a:rPr lang="it-IT" sz="21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C1) </a:t>
            </a:r>
            <a:r>
              <a:rPr lang="it-IT" sz="2100" b="1" dirty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PSC Parte Ordinaria -</a:t>
            </a:r>
            <a:r>
              <a:rPr lang="it-IT" sz="2400" b="1" dirty="0">
                <a:latin typeface="+mn-lt"/>
                <a:ea typeface="+mn-ea"/>
                <a:cs typeface="+mn-cs"/>
              </a:rPr>
              <a:t> Introduzione</a:t>
            </a:r>
            <a:endParaRPr lang="it-IT" sz="2100" b="1" dirty="0">
              <a:solidFill>
                <a:schemeClr val="tx2"/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16</a:t>
            </a:fld>
            <a:endParaRPr lang="it-IT"/>
          </a:p>
        </p:txBody>
      </p:sp>
      <p:sp>
        <p:nvSpPr>
          <p:cNvPr id="9" name="Segnaposto contenuto 2"/>
          <p:cNvSpPr>
            <a:spLocks noGrp="1"/>
          </p:cNvSpPr>
          <p:nvPr>
            <p:ph idx="1"/>
          </p:nvPr>
        </p:nvSpPr>
        <p:spPr>
          <a:xfrm>
            <a:off x="457200" y="1877621"/>
            <a:ext cx="8229600" cy="43596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endParaRPr lang="it-IT" sz="2800" b="1" dirty="0"/>
          </a:p>
        </p:txBody>
      </p:sp>
      <p:grpSp>
        <p:nvGrpSpPr>
          <p:cNvPr id="10" name="Gruppo 9"/>
          <p:cNvGrpSpPr/>
          <p:nvPr/>
        </p:nvGrpSpPr>
        <p:grpSpPr>
          <a:xfrm>
            <a:off x="338383" y="111123"/>
            <a:ext cx="8613912" cy="1139596"/>
            <a:chOff x="319821" y="85341"/>
            <a:chExt cx="8613912" cy="1139596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821" y="85341"/>
              <a:ext cx="796053" cy="1139596"/>
            </a:xfrm>
            <a:prstGeom prst="rect">
              <a:avLst/>
            </a:prstGeom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273198"/>
              <a:ext cx="2777557" cy="716748"/>
            </a:xfrm>
            <a:prstGeom prst="rect">
              <a:avLst/>
            </a:prstGeom>
          </p:spPr>
        </p:pic>
      </p:grpSp>
      <p:sp>
        <p:nvSpPr>
          <p:cNvPr id="8" name="Rettangolo 7"/>
          <p:cNvSpPr/>
          <p:nvPr/>
        </p:nvSpPr>
        <p:spPr>
          <a:xfrm>
            <a:off x="683568" y="1319464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750"/>
              </a:spcBef>
            </a:pPr>
            <a:r>
              <a:rPr lang="it-IT" sz="2000" dirty="0" smtClean="0"/>
              <a:t>Gli ambiti tematici della </a:t>
            </a:r>
            <a:r>
              <a:rPr lang="it-IT" sz="2000" b="1" dirty="0" smtClean="0"/>
              <a:t>Sezione </a:t>
            </a:r>
            <a:r>
              <a:rPr lang="it-IT" sz="2000" b="1" dirty="0"/>
              <a:t>ordinaria </a:t>
            </a:r>
            <a:r>
              <a:rPr lang="it-IT" sz="2000" dirty="0"/>
              <a:t>del PSC </a:t>
            </a:r>
            <a:r>
              <a:rPr lang="it-IT" sz="2000" dirty="0" smtClean="0"/>
              <a:t>(circa 1.863,71 </a:t>
            </a:r>
            <a:r>
              <a:rPr lang="it-IT" sz="2000" dirty="0"/>
              <a:t>milioni di </a:t>
            </a:r>
            <a:r>
              <a:rPr lang="it-IT" sz="2000" dirty="0" smtClean="0"/>
              <a:t>euro) sono distribuiti </a:t>
            </a:r>
            <a:r>
              <a:rPr lang="it-IT" sz="2000" dirty="0"/>
              <a:t>come segue per </a:t>
            </a:r>
            <a:r>
              <a:rPr lang="it-IT" sz="2000" dirty="0" smtClean="0"/>
              <a:t>stato di attuazione.</a:t>
            </a:r>
            <a:endParaRPr lang="it-IT" sz="2000" dirty="0"/>
          </a:p>
        </p:txBody>
      </p:sp>
      <p:sp>
        <p:nvSpPr>
          <p:cNvPr id="14" name="Rettangolo 13">
            <a:extLst>
              <a:ext uri="{FF2B5EF4-FFF2-40B4-BE49-F238E27FC236}">
                <a16:creationId xmlns="" xmlns:a16="http://schemas.microsoft.com/office/drawing/2014/main" id="{B84A30F2-8B11-4DF5-9E8A-9E61B7FD5DA1}"/>
              </a:ext>
            </a:extLst>
          </p:cNvPr>
          <p:cNvSpPr/>
          <p:nvPr/>
        </p:nvSpPr>
        <p:spPr>
          <a:xfrm>
            <a:off x="4569867" y="4923857"/>
            <a:ext cx="122822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i="1" dirty="0"/>
              <a:t>Importi in mln di €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480452" y="2152472"/>
            <a:ext cx="2882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07 - TRASPORTI E MOBILITA'</a:t>
            </a:r>
            <a:endParaRPr lang="it-IT" dirty="0"/>
          </a:p>
        </p:txBody>
      </p:sp>
      <p:graphicFrame>
        <p:nvGraphicFramePr>
          <p:cNvPr id="13" name="Grafico 12"/>
          <p:cNvGraphicFramePr>
            <a:graphicFrameLocks/>
          </p:cNvGraphicFramePr>
          <p:nvPr>
            <p:extLst/>
          </p:nvPr>
        </p:nvGraphicFramePr>
        <p:xfrm>
          <a:off x="-156911" y="300795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" name="Grafico 14"/>
          <p:cNvGraphicFramePr>
            <a:graphicFrameLocks/>
          </p:cNvGraphicFramePr>
          <p:nvPr>
            <p:extLst/>
          </p:nvPr>
        </p:nvGraphicFramePr>
        <p:xfrm>
          <a:off x="4267200" y="209609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81281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539" y="941125"/>
            <a:ext cx="8229600" cy="443074"/>
          </a:xfrm>
        </p:spPr>
        <p:txBody>
          <a:bodyPr>
            <a:noAutofit/>
          </a:bodyPr>
          <a:lstStyle/>
          <a:p>
            <a:r>
              <a:rPr lang="it-IT" sz="21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C1) </a:t>
            </a:r>
            <a:r>
              <a:rPr lang="it-IT" sz="2100" b="1" dirty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PSC Parte Ordinaria -</a:t>
            </a:r>
            <a:r>
              <a:rPr lang="it-IT" sz="2400" b="1" dirty="0">
                <a:latin typeface="+mn-lt"/>
                <a:ea typeface="+mn-ea"/>
                <a:cs typeface="+mn-cs"/>
              </a:rPr>
              <a:t> Introduzione</a:t>
            </a:r>
            <a:endParaRPr lang="it-IT" sz="2100" b="1" dirty="0">
              <a:solidFill>
                <a:schemeClr val="tx2"/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17</a:t>
            </a:fld>
            <a:endParaRPr lang="it-IT"/>
          </a:p>
        </p:txBody>
      </p:sp>
      <p:sp>
        <p:nvSpPr>
          <p:cNvPr id="9" name="Segnaposto contenuto 2"/>
          <p:cNvSpPr>
            <a:spLocks noGrp="1"/>
          </p:cNvSpPr>
          <p:nvPr>
            <p:ph idx="1"/>
          </p:nvPr>
        </p:nvSpPr>
        <p:spPr>
          <a:xfrm>
            <a:off x="457200" y="1877621"/>
            <a:ext cx="8229600" cy="43596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endParaRPr lang="it-IT" sz="2800" b="1" dirty="0"/>
          </a:p>
        </p:txBody>
      </p:sp>
      <p:grpSp>
        <p:nvGrpSpPr>
          <p:cNvPr id="10" name="Gruppo 9"/>
          <p:cNvGrpSpPr/>
          <p:nvPr/>
        </p:nvGrpSpPr>
        <p:grpSpPr>
          <a:xfrm>
            <a:off x="338383" y="111123"/>
            <a:ext cx="8613912" cy="1139596"/>
            <a:chOff x="319821" y="85341"/>
            <a:chExt cx="8613912" cy="1139596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821" y="85341"/>
              <a:ext cx="796053" cy="1139596"/>
            </a:xfrm>
            <a:prstGeom prst="rect">
              <a:avLst/>
            </a:prstGeom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273198"/>
              <a:ext cx="2777557" cy="716748"/>
            </a:xfrm>
            <a:prstGeom prst="rect">
              <a:avLst/>
            </a:prstGeom>
          </p:spPr>
        </p:pic>
      </p:grpSp>
      <p:sp>
        <p:nvSpPr>
          <p:cNvPr id="8" name="Rettangolo 7"/>
          <p:cNvSpPr/>
          <p:nvPr/>
        </p:nvSpPr>
        <p:spPr>
          <a:xfrm>
            <a:off x="683568" y="1319464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750"/>
              </a:spcBef>
            </a:pPr>
            <a:r>
              <a:rPr lang="it-IT" sz="2000" dirty="0" smtClean="0"/>
              <a:t>Gli ambiti tematici della </a:t>
            </a:r>
            <a:r>
              <a:rPr lang="it-IT" sz="2000" b="1" dirty="0" smtClean="0"/>
              <a:t>Sezione </a:t>
            </a:r>
            <a:r>
              <a:rPr lang="it-IT" sz="2000" b="1" dirty="0"/>
              <a:t>ordinaria </a:t>
            </a:r>
            <a:r>
              <a:rPr lang="it-IT" sz="2000" dirty="0"/>
              <a:t>del PSC </a:t>
            </a:r>
            <a:r>
              <a:rPr lang="it-IT" sz="2000" dirty="0" smtClean="0"/>
              <a:t>(circa 1.863,71 </a:t>
            </a:r>
            <a:r>
              <a:rPr lang="it-IT" sz="2000" dirty="0"/>
              <a:t>milioni di </a:t>
            </a:r>
            <a:r>
              <a:rPr lang="it-IT" sz="2000" dirty="0" smtClean="0"/>
              <a:t>euro) sono distribuiti </a:t>
            </a:r>
            <a:r>
              <a:rPr lang="it-IT" sz="2000" dirty="0"/>
              <a:t>come segue per </a:t>
            </a:r>
            <a:r>
              <a:rPr lang="it-IT" sz="2000" dirty="0" smtClean="0"/>
              <a:t>stato di attuazione.</a:t>
            </a:r>
            <a:endParaRPr lang="it-IT" sz="2000" dirty="0"/>
          </a:p>
        </p:txBody>
      </p:sp>
      <p:sp>
        <p:nvSpPr>
          <p:cNvPr id="14" name="Rettangolo 13">
            <a:extLst>
              <a:ext uri="{FF2B5EF4-FFF2-40B4-BE49-F238E27FC236}">
                <a16:creationId xmlns="" xmlns:a16="http://schemas.microsoft.com/office/drawing/2014/main" id="{B84A30F2-8B11-4DF5-9E8A-9E61B7FD5DA1}"/>
              </a:ext>
            </a:extLst>
          </p:cNvPr>
          <p:cNvSpPr/>
          <p:nvPr/>
        </p:nvSpPr>
        <p:spPr>
          <a:xfrm>
            <a:off x="4415089" y="4813989"/>
            <a:ext cx="122822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i="1" dirty="0"/>
              <a:t>Importi in mln di €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480452" y="2152472"/>
            <a:ext cx="32988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08 - RIQUALIFICAZIONE URBANA</a:t>
            </a:r>
            <a:endParaRPr lang="it-IT" dirty="0"/>
          </a:p>
        </p:txBody>
      </p:sp>
      <p:graphicFrame>
        <p:nvGraphicFramePr>
          <p:cNvPr id="13" name="Grafico 12"/>
          <p:cNvGraphicFramePr>
            <a:graphicFrameLocks/>
          </p:cNvGraphicFramePr>
          <p:nvPr>
            <p:extLst/>
          </p:nvPr>
        </p:nvGraphicFramePr>
        <p:xfrm>
          <a:off x="-155449" y="341909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" name="Grafico 14"/>
          <p:cNvGraphicFramePr>
            <a:graphicFrameLocks/>
          </p:cNvGraphicFramePr>
          <p:nvPr>
            <p:extLst/>
          </p:nvPr>
        </p:nvGraphicFramePr>
        <p:xfrm>
          <a:off x="4376030" y="214638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7735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539" y="941125"/>
            <a:ext cx="8229600" cy="443074"/>
          </a:xfrm>
        </p:spPr>
        <p:txBody>
          <a:bodyPr>
            <a:noAutofit/>
          </a:bodyPr>
          <a:lstStyle/>
          <a:p>
            <a:r>
              <a:rPr lang="it-IT" sz="21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C1) </a:t>
            </a:r>
            <a:r>
              <a:rPr lang="it-IT" sz="2100" b="1" dirty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PSC Parte Ordinaria -</a:t>
            </a:r>
            <a:r>
              <a:rPr lang="it-IT" sz="2400" b="1" dirty="0">
                <a:latin typeface="+mn-lt"/>
                <a:ea typeface="+mn-ea"/>
                <a:cs typeface="+mn-cs"/>
              </a:rPr>
              <a:t> Introduzione</a:t>
            </a:r>
            <a:endParaRPr lang="it-IT" sz="2100" b="1" dirty="0">
              <a:solidFill>
                <a:schemeClr val="tx2"/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18</a:t>
            </a:fld>
            <a:endParaRPr lang="it-IT"/>
          </a:p>
        </p:txBody>
      </p:sp>
      <p:sp>
        <p:nvSpPr>
          <p:cNvPr id="9" name="Segnaposto contenuto 2"/>
          <p:cNvSpPr>
            <a:spLocks noGrp="1"/>
          </p:cNvSpPr>
          <p:nvPr>
            <p:ph idx="1"/>
          </p:nvPr>
        </p:nvSpPr>
        <p:spPr>
          <a:xfrm>
            <a:off x="457200" y="1877621"/>
            <a:ext cx="8229600" cy="43596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endParaRPr lang="it-IT" sz="2800" b="1" dirty="0"/>
          </a:p>
        </p:txBody>
      </p:sp>
      <p:grpSp>
        <p:nvGrpSpPr>
          <p:cNvPr id="10" name="Gruppo 9"/>
          <p:cNvGrpSpPr/>
          <p:nvPr/>
        </p:nvGrpSpPr>
        <p:grpSpPr>
          <a:xfrm>
            <a:off x="338383" y="111123"/>
            <a:ext cx="8613912" cy="1139596"/>
            <a:chOff x="319821" y="85341"/>
            <a:chExt cx="8613912" cy="1139596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821" y="85341"/>
              <a:ext cx="796053" cy="1139596"/>
            </a:xfrm>
            <a:prstGeom prst="rect">
              <a:avLst/>
            </a:prstGeom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273198"/>
              <a:ext cx="2777557" cy="716748"/>
            </a:xfrm>
            <a:prstGeom prst="rect">
              <a:avLst/>
            </a:prstGeom>
          </p:spPr>
        </p:pic>
      </p:grpSp>
      <p:sp>
        <p:nvSpPr>
          <p:cNvPr id="8" name="Rettangolo 7"/>
          <p:cNvSpPr/>
          <p:nvPr/>
        </p:nvSpPr>
        <p:spPr>
          <a:xfrm>
            <a:off x="683568" y="1319464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750"/>
              </a:spcBef>
            </a:pPr>
            <a:r>
              <a:rPr lang="it-IT" sz="2000" dirty="0" smtClean="0"/>
              <a:t>Gli ambiti tematici della </a:t>
            </a:r>
            <a:r>
              <a:rPr lang="it-IT" sz="2000" b="1" dirty="0" smtClean="0"/>
              <a:t>Sezione </a:t>
            </a:r>
            <a:r>
              <a:rPr lang="it-IT" sz="2000" b="1" dirty="0"/>
              <a:t>ordinaria </a:t>
            </a:r>
            <a:r>
              <a:rPr lang="it-IT" sz="2000" dirty="0"/>
              <a:t>del PSC </a:t>
            </a:r>
            <a:r>
              <a:rPr lang="it-IT" sz="2000" dirty="0" smtClean="0"/>
              <a:t>(circa 1.863,71 </a:t>
            </a:r>
            <a:r>
              <a:rPr lang="it-IT" sz="2000" dirty="0"/>
              <a:t>milioni di </a:t>
            </a:r>
            <a:r>
              <a:rPr lang="it-IT" sz="2000" dirty="0" smtClean="0"/>
              <a:t>euro) sono distribuiti </a:t>
            </a:r>
            <a:r>
              <a:rPr lang="it-IT" sz="2000" dirty="0"/>
              <a:t>come segue per </a:t>
            </a:r>
            <a:r>
              <a:rPr lang="it-IT" sz="2000" dirty="0" smtClean="0"/>
              <a:t>stato di attuazione.</a:t>
            </a:r>
            <a:endParaRPr lang="it-IT" sz="2000" dirty="0"/>
          </a:p>
        </p:txBody>
      </p:sp>
      <p:sp>
        <p:nvSpPr>
          <p:cNvPr id="14" name="Rettangolo 13">
            <a:extLst>
              <a:ext uri="{FF2B5EF4-FFF2-40B4-BE49-F238E27FC236}">
                <a16:creationId xmlns="" xmlns:a16="http://schemas.microsoft.com/office/drawing/2014/main" id="{B84A30F2-8B11-4DF5-9E8A-9E61B7FD5DA1}"/>
              </a:ext>
            </a:extLst>
          </p:cNvPr>
          <p:cNvSpPr/>
          <p:nvPr/>
        </p:nvSpPr>
        <p:spPr>
          <a:xfrm>
            <a:off x="4415089" y="4813989"/>
            <a:ext cx="122822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i="1" dirty="0"/>
              <a:t>Importi in mln di €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480452" y="2152472"/>
            <a:ext cx="2324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10 - SOCIALE E SALUTE</a:t>
            </a:r>
            <a:endParaRPr lang="it-IT" dirty="0"/>
          </a:p>
        </p:txBody>
      </p:sp>
      <p:graphicFrame>
        <p:nvGraphicFramePr>
          <p:cNvPr id="13" name="Grafico 12"/>
          <p:cNvGraphicFramePr>
            <a:graphicFrameLocks/>
          </p:cNvGraphicFramePr>
          <p:nvPr>
            <p:extLst/>
          </p:nvPr>
        </p:nvGraphicFramePr>
        <p:xfrm>
          <a:off x="-107657" y="338356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" name="Grafico 14"/>
          <p:cNvGraphicFramePr>
            <a:graphicFrameLocks/>
          </p:cNvGraphicFramePr>
          <p:nvPr>
            <p:extLst/>
          </p:nvPr>
        </p:nvGraphicFramePr>
        <p:xfrm>
          <a:off x="4032448" y="215007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96737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539" y="941125"/>
            <a:ext cx="8229600" cy="443074"/>
          </a:xfrm>
        </p:spPr>
        <p:txBody>
          <a:bodyPr>
            <a:noAutofit/>
          </a:bodyPr>
          <a:lstStyle/>
          <a:p>
            <a:r>
              <a:rPr lang="it-IT" sz="21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C1) </a:t>
            </a:r>
            <a:r>
              <a:rPr lang="it-IT" sz="2100" b="1" dirty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PSC Parte Ordinaria -</a:t>
            </a:r>
            <a:r>
              <a:rPr lang="it-IT" sz="2400" b="1" dirty="0">
                <a:latin typeface="+mn-lt"/>
                <a:ea typeface="+mn-ea"/>
                <a:cs typeface="+mn-cs"/>
              </a:rPr>
              <a:t> Introduzione</a:t>
            </a:r>
            <a:endParaRPr lang="it-IT" sz="2100" b="1" dirty="0">
              <a:solidFill>
                <a:schemeClr val="tx2"/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19</a:t>
            </a:fld>
            <a:endParaRPr lang="it-IT"/>
          </a:p>
        </p:txBody>
      </p:sp>
      <p:sp>
        <p:nvSpPr>
          <p:cNvPr id="9" name="Segnaposto contenuto 2"/>
          <p:cNvSpPr>
            <a:spLocks noGrp="1"/>
          </p:cNvSpPr>
          <p:nvPr>
            <p:ph idx="1"/>
          </p:nvPr>
        </p:nvSpPr>
        <p:spPr>
          <a:xfrm>
            <a:off x="457200" y="1877621"/>
            <a:ext cx="8229600" cy="43596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endParaRPr lang="it-IT" sz="2800" b="1" dirty="0"/>
          </a:p>
        </p:txBody>
      </p:sp>
      <p:grpSp>
        <p:nvGrpSpPr>
          <p:cNvPr id="10" name="Gruppo 9"/>
          <p:cNvGrpSpPr/>
          <p:nvPr/>
        </p:nvGrpSpPr>
        <p:grpSpPr>
          <a:xfrm>
            <a:off x="338383" y="111123"/>
            <a:ext cx="8613912" cy="1139596"/>
            <a:chOff x="319821" y="85341"/>
            <a:chExt cx="8613912" cy="1139596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821" y="85341"/>
              <a:ext cx="796053" cy="1139596"/>
            </a:xfrm>
            <a:prstGeom prst="rect">
              <a:avLst/>
            </a:prstGeom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273198"/>
              <a:ext cx="2777557" cy="716748"/>
            </a:xfrm>
            <a:prstGeom prst="rect">
              <a:avLst/>
            </a:prstGeom>
          </p:spPr>
        </p:pic>
      </p:grpSp>
      <p:sp>
        <p:nvSpPr>
          <p:cNvPr id="8" name="Rettangolo 7"/>
          <p:cNvSpPr/>
          <p:nvPr/>
        </p:nvSpPr>
        <p:spPr>
          <a:xfrm>
            <a:off x="683568" y="1319464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750"/>
              </a:spcBef>
            </a:pPr>
            <a:r>
              <a:rPr lang="it-IT" sz="2000" dirty="0" smtClean="0"/>
              <a:t>Gli ambiti tematici della </a:t>
            </a:r>
            <a:r>
              <a:rPr lang="it-IT" sz="2000" b="1" dirty="0" smtClean="0"/>
              <a:t>Sezione </a:t>
            </a:r>
            <a:r>
              <a:rPr lang="it-IT" sz="2000" b="1" dirty="0"/>
              <a:t>ordinaria </a:t>
            </a:r>
            <a:r>
              <a:rPr lang="it-IT" sz="2000" dirty="0"/>
              <a:t>del PSC </a:t>
            </a:r>
            <a:r>
              <a:rPr lang="it-IT" sz="2000" dirty="0" smtClean="0"/>
              <a:t>(circa 1.863,71 </a:t>
            </a:r>
            <a:r>
              <a:rPr lang="it-IT" sz="2000" dirty="0"/>
              <a:t>milioni di </a:t>
            </a:r>
            <a:r>
              <a:rPr lang="it-IT" sz="2000" dirty="0" smtClean="0"/>
              <a:t>euro) sono distribuiti </a:t>
            </a:r>
            <a:r>
              <a:rPr lang="it-IT" sz="2000" dirty="0"/>
              <a:t>come segue per </a:t>
            </a:r>
            <a:r>
              <a:rPr lang="it-IT" sz="2000" dirty="0" smtClean="0"/>
              <a:t>stato di attuazione.</a:t>
            </a:r>
            <a:endParaRPr lang="it-IT" sz="2000" dirty="0"/>
          </a:p>
        </p:txBody>
      </p:sp>
      <p:sp>
        <p:nvSpPr>
          <p:cNvPr id="14" name="Rettangolo 13">
            <a:extLst>
              <a:ext uri="{FF2B5EF4-FFF2-40B4-BE49-F238E27FC236}">
                <a16:creationId xmlns="" xmlns:a16="http://schemas.microsoft.com/office/drawing/2014/main" id="{B84A30F2-8B11-4DF5-9E8A-9E61B7FD5DA1}"/>
              </a:ext>
            </a:extLst>
          </p:cNvPr>
          <p:cNvSpPr/>
          <p:nvPr/>
        </p:nvSpPr>
        <p:spPr>
          <a:xfrm>
            <a:off x="4415089" y="4813989"/>
            <a:ext cx="122822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i="1" dirty="0"/>
              <a:t>Importi in mln di €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480452" y="2152472"/>
            <a:ext cx="3288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11 - ISTRUZIONE E FORMAZIONE</a:t>
            </a:r>
            <a:endParaRPr lang="it-IT" dirty="0"/>
          </a:p>
        </p:txBody>
      </p:sp>
      <p:graphicFrame>
        <p:nvGraphicFramePr>
          <p:cNvPr id="13" name="Grafico 12"/>
          <p:cNvGraphicFramePr>
            <a:graphicFrameLocks/>
          </p:cNvGraphicFramePr>
          <p:nvPr>
            <p:extLst/>
          </p:nvPr>
        </p:nvGraphicFramePr>
        <p:xfrm>
          <a:off x="-161060" y="279665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" name="Grafico 14"/>
          <p:cNvGraphicFramePr>
            <a:graphicFrameLocks/>
          </p:cNvGraphicFramePr>
          <p:nvPr>
            <p:extLst/>
          </p:nvPr>
        </p:nvGraphicFramePr>
        <p:xfrm>
          <a:off x="4303668" y="207078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21960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329742"/>
            <a:ext cx="8229600" cy="443074"/>
          </a:xfrm>
        </p:spPr>
        <p:txBody>
          <a:bodyPr>
            <a:noAutofit/>
          </a:bodyPr>
          <a:lstStyle/>
          <a:p>
            <a:r>
              <a:rPr lang="it-IT" altLang="it-IT" sz="2200" b="1" dirty="0">
                <a:solidFill>
                  <a:schemeClr val="tx2"/>
                </a:solidFill>
                <a:latin typeface="Century Gothic" panose="020B0502020202020204" pitchFamily="34" charset="0"/>
              </a:rPr>
              <a:t>Indice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2</a:t>
            </a:fld>
            <a:endParaRPr lang="it-IT"/>
          </a:p>
        </p:txBody>
      </p:sp>
      <p:sp>
        <p:nvSpPr>
          <p:cNvPr id="9" name="Segnaposto contenuto 2"/>
          <p:cNvSpPr>
            <a:spLocks noGrp="1"/>
          </p:cNvSpPr>
          <p:nvPr>
            <p:ph idx="1"/>
          </p:nvPr>
        </p:nvSpPr>
        <p:spPr>
          <a:xfrm>
            <a:off x="369737" y="1912916"/>
            <a:ext cx="8476533" cy="404986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800" b="1" dirty="0" smtClean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it-IT" sz="2800" b="1" dirty="0">
                <a:solidFill>
                  <a:schemeClr val="accent1">
                    <a:lumMod val="50000"/>
                  </a:schemeClr>
                </a:solidFill>
              </a:rPr>
              <a:t>) Evoluzione del quadro normativo </a:t>
            </a:r>
          </a:p>
          <a:p>
            <a:pPr marL="0" indent="0">
              <a:buNone/>
            </a:pPr>
            <a:r>
              <a:rPr lang="it-IT" sz="2800" b="1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800" dirty="0">
                <a:solidFill>
                  <a:schemeClr val="accent1">
                    <a:lumMod val="50000"/>
                  </a:schemeClr>
                </a:solidFill>
              </a:rPr>
              <a:t>B) Adempimenti e scadenze CIPESS n.2/2021</a:t>
            </a:r>
          </a:p>
          <a:p>
            <a:pPr marL="0" indent="0">
              <a:buNone/>
            </a:pPr>
            <a:r>
              <a:rPr lang="it-IT" sz="2800" dirty="0">
                <a:solidFill>
                  <a:schemeClr val="accent1">
                    <a:lumMod val="50000"/>
                  </a:schemeClr>
                </a:solidFill>
              </a:rPr>
              <a:t> 	C) PSC </a:t>
            </a: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2000-2020</a:t>
            </a:r>
            <a:endParaRPr lang="it-IT" sz="28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it-IT" sz="2800" b="1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C1) </a:t>
            </a:r>
            <a:r>
              <a:rPr lang="it-IT" sz="2800" dirty="0">
                <a:solidFill>
                  <a:schemeClr val="accent1">
                    <a:lumMod val="50000"/>
                  </a:schemeClr>
                </a:solidFill>
              </a:rPr>
              <a:t>Parte Ordinaria:</a:t>
            </a:r>
          </a:p>
          <a:p>
            <a:pPr marL="0" indent="0">
              <a:buNone/>
            </a:pPr>
            <a:r>
              <a:rPr lang="it-IT" sz="2800" dirty="0">
                <a:solidFill>
                  <a:schemeClr val="accent1">
                    <a:lumMod val="50000"/>
                  </a:schemeClr>
                </a:solidFill>
              </a:rPr>
              <a:t>	- </a:t>
            </a:r>
            <a:r>
              <a:rPr lang="it-IT" sz="2000" i="1" dirty="0" smtClean="0">
                <a:solidFill>
                  <a:schemeClr val="accent1">
                    <a:lumMod val="50000"/>
                  </a:schemeClr>
                </a:solidFill>
              </a:rPr>
              <a:t>Introduzione</a:t>
            </a:r>
            <a:endParaRPr lang="it-IT" sz="2000" i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it-IT" sz="2000" i="1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-  V</a:t>
            </a:r>
            <a:r>
              <a:rPr lang="it-IT" sz="2000" i="1" dirty="0" smtClean="0">
                <a:solidFill>
                  <a:schemeClr val="accent1">
                    <a:lumMod val="50000"/>
                  </a:schemeClr>
                </a:solidFill>
              </a:rPr>
              <a:t>alidazione elenco interventi e stato di attuazione</a:t>
            </a:r>
            <a:endParaRPr lang="it-IT" sz="2000" i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it-IT" sz="2800" dirty="0">
                <a:solidFill>
                  <a:schemeClr val="accent1">
                    <a:lumMod val="50000"/>
                  </a:schemeClr>
                </a:solidFill>
              </a:rPr>
              <a:t> 	</a:t>
            </a: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C2) </a:t>
            </a:r>
            <a:r>
              <a:rPr lang="it-IT" sz="2800" dirty="0">
                <a:solidFill>
                  <a:schemeClr val="accent1">
                    <a:lumMod val="50000"/>
                  </a:schemeClr>
                </a:solidFill>
              </a:rPr>
              <a:t>PSC Parte Speciale</a:t>
            </a:r>
          </a:p>
          <a:p>
            <a:pPr marL="0" indent="0">
              <a:buNone/>
            </a:pPr>
            <a:r>
              <a:rPr lang="it-IT" sz="2800" dirty="0">
                <a:solidFill>
                  <a:schemeClr val="accent1">
                    <a:lumMod val="50000"/>
                  </a:schemeClr>
                </a:solidFill>
              </a:rPr>
              <a:t> 	</a:t>
            </a:r>
            <a:r>
              <a:rPr lang="it-IT" sz="2200" dirty="0">
                <a:solidFill>
                  <a:schemeClr val="accent1">
                    <a:lumMod val="50000"/>
                  </a:schemeClr>
                </a:solidFill>
              </a:rPr>
              <a:t> - </a:t>
            </a:r>
            <a:r>
              <a:rPr lang="it-IT" sz="2200" i="1" dirty="0">
                <a:solidFill>
                  <a:schemeClr val="accent1">
                    <a:lumMod val="50000"/>
                  </a:schemeClr>
                </a:solidFill>
              </a:rPr>
              <a:t>Introduzione</a:t>
            </a:r>
          </a:p>
          <a:p>
            <a:pPr marL="0" indent="0">
              <a:buNone/>
            </a:pPr>
            <a:r>
              <a:rPr lang="it-IT" sz="2200" i="1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200" dirty="0">
                <a:solidFill>
                  <a:schemeClr val="accent1">
                    <a:lumMod val="50000"/>
                  </a:schemeClr>
                </a:solidFill>
              </a:rPr>
              <a:t>-  </a:t>
            </a:r>
            <a:r>
              <a:rPr lang="it-IT" sz="2200" i="1" dirty="0">
                <a:solidFill>
                  <a:schemeClr val="accent1">
                    <a:lumMod val="50000"/>
                  </a:schemeClr>
                </a:solidFill>
              </a:rPr>
              <a:t>S</a:t>
            </a:r>
            <a:r>
              <a:rPr lang="it-IT" sz="2200" i="1" dirty="0" smtClean="0">
                <a:solidFill>
                  <a:schemeClr val="accent1">
                    <a:lumMod val="50000"/>
                  </a:schemeClr>
                </a:solidFill>
              </a:rPr>
              <a:t>tato </a:t>
            </a:r>
            <a:r>
              <a:rPr lang="it-IT" sz="2200" i="1" dirty="0">
                <a:solidFill>
                  <a:schemeClr val="accent1">
                    <a:lumMod val="50000"/>
                  </a:schemeClr>
                </a:solidFill>
              </a:rPr>
              <a:t>di attuazione</a:t>
            </a:r>
            <a:endParaRPr lang="it-IT" sz="22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it-IT" sz="2400" dirty="0">
                <a:solidFill>
                  <a:schemeClr val="accent1">
                    <a:lumMod val="50000"/>
                  </a:schemeClr>
                </a:solidFill>
              </a:rPr>
              <a:t> 	</a:t>
            </a:r>
            <a:endParaRPr lang="it-IT" sz="2400" dirty="0"/>
          </a:p>
        </p:txBody>
      </p:sp>
      <p:grpSp>
        <p:nvGrpSpPr>
          <p:cNvPr id="10" name="Gruppo 9"/>
          <p:cNvGrpSpPr/>
          <p:nvPr/>
        </p:nvGrpSpPr>
        <p:grpSpPr>
          <a:xfrm>
            <a:off x="319821" y="85341"/>
            <a:ext cx="8613912" cy="1139596"/>
            <a:chOff x="319821" y="85341"/>
            <a:chExt cx="8613912" cy="1139596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821" y="85341"/>
              <a:ext cx="796053" cy="1139596"/>
            </a:xfrm>
            <a:prstGeom prst="rect">
              <a:avLst/>
            </a:prstGeom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273198"/>
              <a:ext cx="2777557" cy="716748"/>
            </a:xfrm>
            <a:prstGeom prst="rect">
              <a:avLst/>
            </a:prstGeom>
          </p:spPr>
        </p:pic>
      </p:grpSp>
      <p:sp>
        <p:nvSpPr>
          <p:cNvPr id="3" name="Freccia a destra 2">
            <a:extLst>
              <a:ext uri="{FF2B5EF4-FFF2-40B4-BE49-F238E27FC236}">
                <a16:creationId xmlns="" xmlns:a16="http://schemas.microsoft.com/office/drawing/2014/main" id="{B0F47961-63FD-4863-BD38-EE8779FBBB22}"/>
              </a:ext>
            </a:extLst>
          </p:cNvPr>
          <p:cNvSpPr/>
          <p:nvPr/>
        </p:nvSpPr>
        <p:spPr>
          <a:xfrm>
            <a:off x="690627" y="1916832"/>
            <a:ext cx="57632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971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539" y="941125"/>
            <a:ext cx="8229600" cy="443074"/>
          </a:xfrm>
        </p:spPr>
        <p:txBody>
          <a:bodyPr>
            <a:noAutofit/>
          </a:bodyPr>
          <a:lstStyle/>
          <a:p>
            <a:r>
              <a:rPr lang="it-IT" sz="21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C1) </a:t>
            </a:r>
            <a:r>
              <a:rPr lang="it-IT" sz="2100" b="1" dirty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PSC Parte Ordinaria -</a:t>
            </a:r>
            <a:r>
              <a:rPr lang="it-IT" sz="2400" b="1" dirty="0">
                <a:latin typeface="+mn-lt"/>
                <a:ea typeface="+mn-ea"/>
                <a:cs typeface="+mn-cs"/>
              </a:rPr>
              <a:t> Introduzione</a:t>
            </a:r>
            <a:endParaRPr lang="it-IT" sz="2100" b="1" dirty="0">
              <a:solidFill>
                <a:schemeClr val="tx2"/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20</a:t>
            </a:fld>
            <a:endParaRPr lang="it-IT"/>
          </a:p>
        </p:txBody>
      </p:sp>
      <p:sp>
        <p:nvSpPr>
          <p:cNvPr id="9" name="Segnaposto contenuto 2"/>
          <p:cNvSpPr>
            <a:spLocks noGrp="1"/>
          </p:cNvSpPr>
          <p:nvPr>
            <p:ph idx="1"/>
          </p:nvPr>
        </p:nvSpPr>
        <p:spPr>
          <a:xfrm>
            <a:off x="457200" y="1877621"/>
            <a:ext cx="8229600" cy="43596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endParaRPr lang="it-IT" sz="2800" b="1" dirty="0"/>
          </a:p>
        </p:txBody>
      </p:sp>
      <p:grpSp>
        <p:nvGrpSpPr>
          <p:cNvPr id="10" name="Gruppo 9"/>
          <p:cNvGrpSpPr/>
          <p:nvPr/>
        </p:nvGrpSpPr>
        <p:grpSpPr>
          <a:xfrm>
            <a:off x="338383" y="111123"/>
            <a:ext cx="8613912" cy="1139596"/>
            <a:chOff x="319821" y="85341"/>
            <a:chExt cx="8613912" cy="1139596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821" y="85341"/>
              <a:ext cx="796053" cy="1139596"/>
            </a:xfrm>
            <a:prstGeom prst="rect">
              <a:avLst/>
            </a:prstGeom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273198"/>
              <a:ext cx="2777557" cy="716748"/>
            </a:xfrm>
            <a:prstGeom prst="rect">
              <a:avLst/>
            </a:prstGeom>
          </p:spPr>
        </p:pic>
      </p:grpSp>
      <p:sp>
        <p:nvSpPr>
          <p:cNvPr id="8" name="Rettangolo 7"/>
          <p:cNvSpPr/>
          <p:nvPr/>
        </p:nvSpPr>
        <p:spPr>
          <a:xfrm>
            <a:off x="683568" y="1319464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750"/>
              </a:spcBef>
            </a:pPr>
            <a:r>
              <a:rPr lang="it-IT" sz="2000" dirty="0" smtClean="0"/>
              <a:t>Gli ambiti tematici della </a:t>
            </a:r>
            <a:r>
              <a:rPr lang="it-IT" sz="2000" b="1" dirty="0" smtClean="0"/>
              <a:t>Sezione </a:t>
            </a:r>
            <a:r>
              <a:rPr lang="it-IT" sz="2000" b="1" dirty="0"/>
              <a:t>ordinaria </a:t>
            </a:r>
            <a:r>
              <a:rPr lang="it-IT" sz="2000" dirty="0"/>
              <a:t>del PSC </a:t>
            </a:r>
            <a:r>
              <a:rPr lang="it-IT" sz="2000" dirty="0" smtClean="0"/>
              <a:t>(circa 1.863,71 </a:t>
            </a:r>
            <a:r>
              <a:rPr lang="it-IT" sz="2000" dirty="0"/>
              <a:t>milioni di </a:t>
            </a:r>
            <a:r>
              <a:rPr lang="it-IT" sz="2000" dirty="0" smtClean="0"/>
              <a:t>euro) sono distribuiti </a:t>
            </a:r>
            <a:r>
              <a:rPr lang="it-IT" sz="2000" dirty="0"/>
              <a:t>come segue per </a:t>
            </a:r>
            <a:r>
              <a:rPr lang="it-IT" sz="2000" dirty="0" smtClean="0"/>
              <a:t>stato di attuazione.</a:t>
            </a:r>
            <a:endParaRPr lang="it-IT" sz="2000" dirty="0"/>
          </a:p>
        </p:txBody>
      </p:sp>
      <p:sp>
        <p:nvSpPr>
          <p:cNvPr id="14" name="Rettangolo 13">
            <a:extLst>
              <a:ext uri="{FF2B5EF4-FFF2-40B4-BE49-F238E27FC236}">
                <a16:creationId xmlns="" xmlns:a16="http://schemas.microsoft.com/office/drawing/2014/main" id="{B84A30F2-8B11-4DF5-9E8A-9E61B7FD5DA1}"/>
              </a:ext>
            </a:extLst>
          </p:cNvPr>
          <p:cNvSpPr/>
          <p:nvPr/>
        </p:nvSpPr>
        <p:spPr>
          <a:xfrm>
            <a:off x="4415089" y="4813989"/>
            <a:ext cx="122822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i="1" dirty="0"/>
              <a:t>Importi in mln di €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480452" y="2152472"/>
            <a:ext cx="3353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12 - CAPACITA' AMMINISTRATIVA</a:t>
            </a:r>
            <a:endParaRPr lang="it-IT" dirty="0"/>
          </a:p>
        </p:txBody>
      </p:sp>
      <p:graphicFrame>
        <p:nvGraphicFramePr>
          <p:cNvPr id="13" name="Grafico 12"/>
          <p:cNvGraphicFramePr>
            <a:graphicFrameLocks/>
          </p:cNvGraphicFramePr>
          <p:nvPr>
            <p:extLst/>
          </p:nvPr>
        </p:nvGraphicFramePr>
        <p:xfrm>
          <a:off x="-5228" y="312179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" name="Grafico 14"/>
          <p:cNvGraphicFramePr>
            <a:graphicFrameLocks/>
          </p:cNvGraphicFramePr>
          <p:nvPr>
            <p:extLst/>
          </p:nvPr>
        </p:nvGraphicFramePr>
        <p:xfrm>
          <a:off x="4474840" y="209609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84924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329742"/>
            <a:ext cx="8229600" cy="443074"/>
          </a:xfrm>
        </p:spPr>
        <p:txBody>
          <a:bodyPr>
            <a:noAutofit/>
          </a:bodyPr>
          <a:lstStyle/>
          <a:p>
            <a:r>
              <a:rPr lang="it-IT" altLang="it-IT" sz="2200" b="1" dirty="0">
                <a:solidFill>
                  <a:schemeClr val="tx2"/>
                </a:solidFill>
                <a:latin typeface="Century Gothic" panose="020B0502020202020204" pitchFamily="34" charset="0"/>
              </a:rPr>
              <a:t>Indice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21</a:t>
            </a:fld>
            <a:endParaRPr lang="it-IT"/>
          </a:p>
        </p:txBody>
      </p:sp>
      <p:grpSp>
        <p:nvGrpSpPr>
          <p:cNvPr id="10" name="Gruppo 9"/>
          <p:cNvGrpSpPr/>
          <p:nvPr/>
        </p:nvGrpSpPr>
        <p:grpSpPr>
          <a:xfrm>
            <a:off x="319821" y="85341"/>
            <a:ext cx="8613912" cy="1139596"/>
            <a:chOff x="319821" y="85341"/>
            <a:chExt cx="8613912" cy="1139596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821" y="85341"/>
              <a:ext cx="796053" cy="1139596"/>
            </a:xfrm>
            <a:prstGeom prst="rect">
              <a:avLst/>
            </a:prstGeom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273198"/>
              <a:ext cx="2777557" cy="716748"/>
            </a:xfrm>
            <a:prstGeom prst="rect">
              <a:avLst/>
            </a:prstGeom>
          </p:spPr>
        </p:pic>
      </p:grpSp>
      <p:sp>
        <p:nvSpPr>
          <p:cNvPr id="3" name="Freccia a destra 2">
            <a:extLst>
              <a:ext uri="{FF2B5EF4-FFF2-40B4-BE49-F238E27FC236}">
                <a16:creationId xmlns="" xmlns:a16="http://schemas.microsoft.com/office/drawing/2014/main" id="{B0F47961-63FD-4863-BD38-EE8779FBBB22}"/>
              </a:ext>
            </a:extLst>
          </p:cNvPr>
          <p:cNvSpPr/>
          <p:nvPr/>
        </p:nvSpPr>
        <p:spPr>
          <a:xfrm>
            <a:off x="717847" y="4365104"/>
            <a:ext cx="57632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egnaposto contenuto 2"/>
          <p:cNvSpPr txBox="1">
            <a:spLocks/>
          </p:cNvSpPr>
          <p:nvPr/>
        </p:nvSpPr>
        <p:spPr>
          <a:xfrm>
            <a:off x="899592" y="2112612"/>
            <a:ext cx="8476533" cy="40498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800" b="1" dirty="0" smtClean="0">
                <a:solidFill>
                  <a:schemeClr val="accent1">
                    <a:lumMod val="50000"/>
                  </a:schemeClr>
                </a:solidFill>
              </a:rPr>
              <a:t>A) Evoluzione del quadro normativo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800" b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B) Adempimenti e scadenze CIPESS n.2/2021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 	C) PSC 2000-2020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800" b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C1) Parte Ordinaria: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	- </a:t>
            </a:r>
            <a:r>
              <a:rPr lang="it-IT" sz="2000" i="1" dirty="0" smtClean="0">
                <a:solidFill>
                  <a:schemeClr val="accent1">
                    <a:lumMod val="50000"/>
                  </a:schemeClr>
                </a:solidFill>
              </a:rPr>
              <a:t>Introduzione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000" i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-  V</a:t>
            </a:r>
            <a:r>
              <a:rPr lang="it-IT" sz="2000" i="1" dirty="0" smtClean="0">
                <a:solidFill>
                  <a:schemeClr val="accent1">
                    <a:lumMod val="50000"/>
                  </a:schemeClr>
                </a:solidFill>
              </a:rPr>
              <a:t>alidazione elenco interventi e stato di attuazione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 	C2) PSC Parte Speciale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 	</a:t>
            </a:r>
            <a:r>
              <a:rPr lang="it-IT" sz="2200" dirty="0" smtClean="0">
                <a:solidFill>
                  <a:schemeClr val="accent1">
                    <a:lumMod val="50000"/>
                  </a:schemeClr>
                </a:solidFill>
              </a:rPr>
              <a:t> - </a:t>
            </a:r>
            <a:r>
              <a:rPr lang="it-IT" sz="2200" i="1" dirty="0" smtClean="0">
                <a:solidFill>
                  <a:schemeClr val="accent1">
                    <a:lumMod val="50000"/>
                  </a:schemeClr>
                </a:solidFill>
              </a:rPr>
              <a:t>Introduzione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200" i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200" dirty="0" smtClean="0">
                <a:solidFill>
                  <a:schemeClr val="accent1">
                    <a:lumMod val="50000"/>
                  </a:schemeClr>
                </a:solidFill>
              </a:rPr>
              <a:t>-  </a:t>
            </a:r>
            <a:r>
              <a:rPr lang="it-IT" sz="2200" i="1" dirty="0" smtClean="0">
                <a:solidFill>
                  <a:schemeClr val="accent1">
                    <a:lumMod val="50000"/>
                  </a:schemeClr>
                </a:solidFill>
              </a:rPr>
              <a:t>Stato di attuazione</a:t>
            </a:r>
            <a:endParaRPr lang="it-IT" sz="2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</a:rPr>
              <a:t> 	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8830826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72379" y="1537886"/>
            <a:ext cx="7886700" cy="690563"/>
          </a:xfrm>
        </p:spPr>
        <p:txBody>
          <a:bodyPr>
            <a:normAutofit/>
          </a:bodyPr>
          <a:lstStyle/>
          <a:p>
            <a:pPr algn="ctr"/>
            <a:r>
              <a:rPr lang="it-IT" sz="20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C2) </a:t>
            </a:r>
            <a:r>
              <a:rPr lang="it-IT" sz="2000" b="1" dirty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PSC Sezione </a:t>
            </a:r>
            <a:r>
              <a:rPr lang="it-IT" sz="20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Speciale- Risorse ed interventi</a:t>
            </a:r>
            <a:endParaRPr lang="it-IT" sz="1200" b="1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506671" y="4990098"/>
            <a:ext cx="4765573" cy="4690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it-IT" sz="750" b="1" dirty="0"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591475" y="1648177"/>
            <a:ext cx="7886700" cy="129081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750"/>
              </a:spcBef>
            </a:pPr>
            <a:endParaRPr lang="it-IT" sz="15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984E-8388-48B6-931C-AFE9AAA66088}" type="slidenum">
              <a:rPr lang="it-IT" smtClean="0"/>
              <a:t>22</a:t>
            </a:fld>
            <a:endParaRPr lang="it-IT"/>
          </a:p>
        </p:txBody>
      </p:sp>
      <p:grpSp>
        <p:nvGrpSpPr>
          <p:cNvPr id="13" name="Gruppo 12"/>
          <p:cNvGrpSpPr/>
          <p:nvPr/>
        </p:nvGrpSpPr>
        <p:grpSpPr>
          <a:xfrm>
            <a:off x="319821" y="85341"/>
            <a:ext cx="8613912" cy="1139596"/>
            <a:chOff x="319821" y="85341"/>
            <a:chExt cx="8613912" cy="1139596"/>
          </a:xfrm>
        </p:grpSpPr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821" y="85341"/>
              <a:ext cx="796053" cy="1139596"/>
            </a:xfrm>
            <a:prstGeom prst="rect">
              <a:avLst/>
            </a:prstGeom>
          </p:spPr>
        </p:pic>
        <p:pic>
          <p:nvPicPr>
            <p:cNvPr id="15" name="Immagine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273198"/>
              <a:ext cx="2777557" cy="716748"/>
            </a:xfrm>
            <a:prstGeom prst="rect">
              <a:avLst/>
            </a:prstGeom>
          </p:spPr>
        </p:pic>
      </p:grpSp>
      <p:sp>
        <p:nvSpPr>
          <p:cNvPr id="4" name="Rettangolo 3"/>
          <p:cNvSpPr/>
          <p:nvPr/>
        </p:nvSpPr>
        <p:spPr>
          <a:xfrm>
            <a:off x="671871" y="2716144"/>
            <a:ext cx="77872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SzPts val="1000"/>
              <a:tabLst>
                <a:tab pos="457200" algn="l"/>
              </a:tabLst>
            </a:pPr>
            <a:r>
              <a:rPr lang="it-IT" spc="1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La sezione speciale del </a:t>
            </a:r>
            <a:r>
              <a:rPr lang="it-IT" spc="10" dirty="0">
                <a:latin typeface="Calibri" panose="020F0502020204030204" pitchFamily="34" charset="0"/>
                <a:ea typeface="Times New Roman" panose="02020603050405020304" pitchFamily="18" charset="0"/>
              </a:rPr>
              <a:t>PSC Abruzzo </a:t>
            </a:r>
            <a:r>
              <a:rPr lang="it-IT" spc="1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, pari a </a:t>
            </a:r>
            <a:r>
              <a:rPr lang="it-IT" b="1" dirty="0" smtClean="0"/>
              <a:t>217,99 </a:t>
            </a:r>
            <a:r>
              <a:rPr lang="it-IT" b="1" dirty="0"/>
              <a:t>milioni di euro </a:t>
            </a:r>
            <a:r>
              <a:rPr lang="it-IT" spc="1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comprende:</a:t>
            </a:r>
          </a:p>
          <a:p>
            <a:pPr algn="just">
              <a:buSzPts val="1000"/>
              <a:tabLst>
                <a:tab pos="457200" algn="l"/>
              </a:tabLst>
            </a:pPr>
            <a:endParaRPr lang="it-IT" spc="10" dirty="0" smtClean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it-IT" spc="1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interventi per contrastare gli </a:t>
            </a:r>
            <a:r>
              <a:rPr lang="it-IT" spc="10" dirty="0">
                <a:latin typeface="Calibri" panose="020F0502020204030204" pitchFamily="34" charset="0"/>
                <a:ea typeface="Times New Roman" panose="02020603050405020304" pitchFamily="18" charset="0"/>
              </a:rPr>
              <a:t>effetti </a:t>
            </a:r>
            <a:r>
              <a:rPr lang="it-IT" spc="1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COVID-19 </a:t>
            </a:r>
            <a:r>
              <a:rPr lang="it-IT" spc="10" dirty="0">
                <a:latin typeface="Calibri" panose="020F0502020204030204" pitchFamily="34" charset="0"/>
                <a:ea typeface="Times New Roman" panose="02020603050405020304" pitchFamily="18" charset="0"/>
              </a:rPr>
              <a:t>pari a 104,50 milioni di euro </a:t>
            </a:r>
            <a:endParaRPr lang="it-IT" spc="10" dirty="0" smtClean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  <a:buSzPts val="1000"/>
              <a:tabLst>
                <a:tab pos="457200" algn="l"/>
              </a:tabLst>
            </a:pPr>
            <a:endParaRPr lang="it-IT" spc="10" dirty="0" smtClean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it-IT" spc="1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interventi originari del POR FESR e FSE 2014-2020 per </a:t>
            </a:r>
            <a:r>
              <a:rPr lang="it-IT" spc="10" dirty="0">
                <a:latin typeface="Calibri" panose="020F0502020204030204" pitchFamily="34" charset="0"/>
                <a:ea typeface="Times New Roman" panose="02020603050405020304" pitchFamily="18" charset="0"/>
              </a:rPr>
              <a:t>113,49 milioni di euro.</a:t>
            </a:r>
            <a:endParaRPr lang="it-I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2357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2125" y="1002023"/>
            <a:ext cx="7886700" cy="690563"/>
          </a:xfrm>
        </p:spPr>
        <p:txBody>
          <a:bodyPr>
            <a:normAutofit/>
          </a:bodyPr>
          <a:lstStyle/>
          <a:p>
            <a:pPr algn="ctr"/>
            <a:r>
              <a:rPr lang="it-IT" sz="20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C2) </a:t>
            </a:r>
            <a:r>
              <a:rPr lang="it-IT" sz="2000" b="1" dirty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PSC Sezione Speciale</a:t>
            </a:r>
            <a:endParaRPr lang="it-IT" sz="1200" b="1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506671" y="4990098"/>
            <a:ext cx="4765573" cy="4690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it-IT" sz="750" b="1" dirty="0"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591475" y="1648177"/>
            <a:ext cx="7886700" cy="129081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750"/>
              </a:spcBef>
            </a:pPr>
            <a:endParaRPr lang="it-IT" sz="15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984E-8388-48B6-931C-AFE9AAA66088}" type="slidenum">
              <a:rPr lang="it-IT" smtClean="0"/>
              <a:t>23</a:t>
            </a:fld>
            <a:endParaRPr lang="it-IT"/>
          </a:p>
        </p:txBody>
      </p:sp>
      <p:sp>
        <p:nvSpPr>
          <p:cNvPr id="12" name="Titolo 1"/>
          <p:cNvSpPr txBox="1">
            <a:spLocks/>
          </p:cNvSpPr>
          <p:nvPr/>
        </p:nvSpPr>
        <p:spPr>
          <a:xfrm>
            <a:off x="506671" y="1648177"/>
            <a:ext cx="8117609" cy="4589135"/>
          </a:xfrm>
          <a:prstGeom prst="rect">
            <a:avLst/>
          </a:prstGeom>
        </p:spPr>
        <p:txBody>
          <a:bodyPr vert="horz" lIns="68580" tIns="34290" rIns="68580" bIns="3429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0"/>
              </a:spcBef>
            </a:pPr>
            <a:endParaRPr lang="it-IT" sz="1800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grpSp>
        <p:nvGrpSpPr>
          <p:cNvPr id="13" name="Gruppo 12"/>
          <p:cNvGrpSpPr/>
          <p:nvPr/>
        </p:nvGrpSpPr>
        <p:grpSpPr>
          <a:xfrm>
            <a:off x="319821" y="85341"/>
            <a:ext cx="8613912" cy="1139596"/>
            <a:chOff x="319821" y="85341"/>
            <a:chExt cx="8613912" cy="1139596"/>
          </a:xfrm>
        </p:grpSpPr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821" y="85341"/>
              <a:ext cx="796053" cy="1139596"/>
            </a:xfrm>
            <a:prstGeom prst="rect">
              <a:avLst/>
            </a:prstGeom>
          </p:spPr>
        </p:pic>
        <p:pic>
          <p:nvPicPr>
            <p:cNvPr id="15" name="Immagine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273198"/>
              <a:ext cx="2777557" cy="716748"/>
            </a:xfrm>
            <a:prstGeom prst="rect">
              <a:avLst/>
            </a:prstGeom>
          </p:spPr>
        </p:pic>
      </p:grpSp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5122045"/>
              </p:ext>
            </p:extLst>
          </p:nvPr>
        </p:nvGraphicFramePr>
        <p:xfrm>
          <a:off x="506671" y="1648177"/>
          <a:ext cx="7809746" cy="47081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6644581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2124" y="1002023"/>
            <a:ext cx="8198347" cy="690563"/>
          </a:xfrm>
        </p:spPr>
        <p:txBody>
          <a:bodyPr>
            <a:normAutofit/>
          </a:bodyPr>
          <a:lstStyle/>
          <a:p>
            <a:r>
              <a:rPr lang="it-IT" sz="20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C2) </a:t>
            </a:r>
            <a:r>
              <a:rPr lang="it-IT" sz="2000" b="1" dirty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PSC Sezione </a:t>
            </a:r>
            <a:r>
              <a:rPr lang="it-IT" sz="20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Speciale STATO DI ATTUAZIONE</a:t>
            </a:r>
            <a:endParaRPr lang="it-IT" sz="2000" b="1" dirty="0">
              <a:solidFill>
                <a:schemeClr val="tx2"/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506671" y="4990098"/>
            <a:ext cx="4765573" cy="4690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it-IT" sz="750" b="1" dirty="0"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732020" y="1692586"/>
            <a:ext cx="7886700" cy="129081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750"/>
              </a:spcBef>
            </a:pPr>
            <a:endParaRPr lang="it-IT" sz="15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6984E-8388-48B6-931C-AFE9AAA66088}" type="slidenum">
              <a:rPr lang="it-IT" smtClean="0"/>
              <a:t>24</a:t>
            </a:fld>
            <a:endParaRPr lang="it-IT"/>
          </a:p>
        </p:txBody>
      </p:sp>
      <p:grpSp>
        <p:nvGrpSpPr>
          <p:cNvPr id="13" name="Gruppo 12"/>
          <p:cNvGrpSpPr/>
          <p:nvPr/>
        </p:nvGrpSpPr>
        <p:grpSpPr>
          <a:xfrm>
            <a:off x="319821" y="85341"/>
            <a:ext cx="8613912" cy="1139596"/>
            <a:chOff x="319821" y="85341"/>
            <a:chExt cx="8613912" cy="1139596"/>
          </a:xfrm>
        </p:grpSpPr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821" y="85341"/>
              <a:ext cx="796053" cy="1139596"/>
            </a:xfrm>
            <a:prstGeom prst="rect">
              <a:avLst/>
            </a:prstGeom>
          </p:spPr>
        </p:pic>
        <p:pic>
          <p:nvPicPr>
            <p:cNvPr id="15" name="Immagine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273198"/>
              <a:ext cx="2777557" cy="716748"/>
            </a:xfrm>
            <a:prstGeom prst="rect">
              <a:avLst/>
            </a:prstGeom>
          </p:spPr>
        </p:pic>
      </p:grpSp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0194717"/>
              </p:ext>
            </p:extLst>
          </p:nvPr>
        </p:nvGraphicFramePr>
        <p:xfrm>
          <a:off x="1331640" y="1844825"/>
          <a:ext cx="6552728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87027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5839" y="1105196"/>
            <a:ext cx="7524328" cy="367578"/>
          </a:xfrm>
        </p:spPr>
        <p:txBody>
          <a:bodyPr>
            <a:noAutofit/>
          </a:bodyPr>
          <a:lstStyle/>
          <a:p>
            <a:r>
              <a:rPr lang="it-IT" sz="2200" b="1" dirty="0">
                <a:solidFill>
                  <a:schemeClr val="tx2"/>
                </a:solidFill>
                <a:latin typeface="Century Gothic" panose="020B0502020202020204" pitchFamily="34" charset="0"/>
              </a:rPr>
              <a:t>A) Evoluzione del quadro normativo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3</a:t>
            </a:fld>
            <a:endParaRPr lang="it-IT"/>
          </a:p>
        </p:txBody>
      </p:sp>
      <p:grpSp>
        <p:nvGrpSpPr>
          <p:cNvPr id="10" name="Gruppo 9"/>
          <p:cNvGrpSpPr/>
          <p:nvPr/>
        </p:nvGrpSpPr>
        <p:grpSpPr>
          <a:xfrm>
            <a:off x="319821" y="85341"/>
            <a:ext cx="8613912" cy="1139596"/>
            <a:chOff x="319821" y="85341"/>
            <a:chExt cx="8613912" cy="1139596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821" y="85341"/>
              <a:ext cx="796053" cy="1139596"/>
            </a:xfrm>
            <a:prstGeom prst="rect">
              <a:avLst/>
            </a:prstGeom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273198"/>
              <a:ext cx="2777557" cy="716748"/>
            </a:xfrm>
            <a:prstGeom prst="rect">
              <a:avLst/>
            </a:prstGeom>
          </p:spPr>
        </p:pic>
      </p:grpSp>
      <p:sp>
        <p:nvSpPr>
          <p:cNvPr id="3" name="Rettangolo 2"/>
          <p:cNvSpPr/>
          <p:nvPr/>
        </p:nvSpPr>
        <p:spPr>
          <a:xfrm>
            <a:off x="493203" y="1583311"/>
            <a:ext cx="8229601" cy="408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  <a:spcBef>
                <a:spcPts val="1200"/>
              </a:spcBef>
              <a:spcAft>
                <a:spcPts val="0"/>
              </a:spcAft>
            </a:pPr>
            <a:r>
              <a:rPr lang="it-IT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Sintesi: </a:t>
            </a:r>
          </a:p>
          <a:p>
            <a:pPr marL="800100" lvl="1" indent="-342900" algn="just">
              <a:lnSpc>
                <a:spcPts val="15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it-IT" sz="20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CIPE n.166/2007</a:t>
            </a:r>
            <a:r>
              <a:rPr lang="it-IT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PAR Abruzzo FSC 2007-2013</a:t>
            </a:r>
          </a:p>
          <a:p>
            <a:pPr marL="800100" lvl="1" indent="-342900" algn="just">
              <a:lnSpc>
                <a:spcPts val="15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it-IT" sz="20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CIPE nn.25 e 26 </a:t>
            </a:r>
            <a:r>
              <a:rPr lang="it-IT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del </a:t>
            </a:r>
            <a:r>
              <a:rPr lang="it-IT" sz="20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2016</a:t>
            </a:r>
            <a:r>
              <a:rPr lang="it-IT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Patto per il Sud FSC 2014-2020</a:t>
            </a:r>
          </a:p>
          <a:p>
            <a:pPr marL="800100" lvl="1" indent="-342900" algn="just">
              <a:lnSpc>
                <a:spcPts val="2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it-IT" sz="20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DL n.34/2019: </a:t>
            </a:r>
            <a:r>
              <a:rPr lang="it-IT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semplificazione e riclassificazione degli interventi FSC 2000-2020 in unico Piano Sviluppo e Coesione (PSC)</a:t>
            </a:r>
            <a:endParaRPr lang="it-IT" sz="2000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800100" lvl="1" indent="-342900" algn="just">
              <a:lnSpc>
                <a:spcPts val="2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Misure </a:t>
            </a:r>
            <a:r>
              <a:rPr lang="it-IT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anti-covid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: normativa europea e nazionale per fronteggiare l’emergenza sanitaria dovuta al Covid-19, tra cui il 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DL n.34/2020; </a:t>
            </a:r>
          </a:p>
          <a:p>
            <a:pPr marL="800100" lvl="1" indent="-342900" algn="just">
              <a:lnSpc>
                <a:spcPts val="2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Accordo Provenzano 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(luglio 2020): stipulato in seguito al DL n.34/2019 e DL n.34/2020; </a:t>
            </a:r>
          </a:p>
          <a:p>
            <a:pPr marL="800100" lvl="1" indent="-342900" algn="just">
              <a:lnSpc>
                <a:spcPts val="15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CIPESS n.2/2021 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disposizioni quadro per i PSC;</a:t>
            </a:r>
          </a:p>
          <a:p>
            <a:pPr marL="800100" lvl="1" indent="-342900" algn="just">
              <a:lnSpc>
                <a:spcPts val="15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CIPESS n.21/2021 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approvazione PSC Regione Abruzzo.</a:t>
            </a:r>
          </a:p>
          <a:p>
            <a:pPr algn="just">
              <a:lnSpc>
                <a:spcPts val="2000"/>
              </a:lnSpc>
              <a:spcBef>
                <a:spcPts val="1200"/>
              </a:spcBef>
            </a:pPr>
            <a:endParaRPr lang="it-IT" sz="2000" dirty="0"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34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329742"/>
            <a:ext cx="8229600" cy="443074"/>
          </a:xfrm>
        </p:spPr>
        <p:txBody>
          <a:bodyPr>
            <a:noAutofit/>
          </a:bodyPr>
          <a:lstStyle/>
          <a:p>
            <a:r>
              <a:rPr lang="it-IT" altLang="it-IT" sz="2200" b="1" dirty="0">
                <a:solidFill>
                  <a:schemeClr val="tx2"/>
                </a:solidFill>
                <a:latin typeface="Century Gothic" panose="020B0502020202020204" pitchFamily="34" charset="0"/>
              </a:rPr>
              <a:t>Indice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4</a:t>
            </a:fld>
            <a:endParaRPr lang="it-IT"/>
          </a:p>
        </p:txBody>
      </p:sp>
      <p:grpSp>
        <p:nvGrpSpPr>
          <p:cNvPr id="10" name="Gruppo 9"/>
          <p:cNvGrpSpPr/>
          <p:nvPr/>
        </p:nvGrpSpPr>
        <p:grpSpPr>
          <a:xfrm>
            <a:off x="319821" y="85341"/>
            <a:ext cx="8613912" cy="1139596"/>
            <a:chOff x="319821" y="85341"/>
            <a:chExt cx="8613912" cy="1139596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821" y="85341"/>
              <a:ext cx="796053" cy="1139596"/>
            </a:xfrm>
            <a:prstGeom prst="rect">
              <a:avLst/>
            </a:prstGeom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273198"/>
              <a:ext cx="2777557" cy="716748"/>
            </a:xfrm>
            <a:prstGeom prst="rect">
              <a:avLst/>
            </a:prstGeom>
          </p:spPr>
        </p:pic>
      </p:grpSp>
      <p:sp>
        <p:nvSpPr>
          <p:cNvPr id="3" name="Freccia a destra 2">
            <a:extLst>
              <a:ext uri="{FF2B5EF4-FFF2-40B4-BE49-F238E27FC236}">
                <a16:creationId xmlns="" xmlns:a16="http://schemas.microsoft.com/office/drawing/2014/main" id="{B0F47961-63FD-4863-BD38-EE8779FBBB22}"/>
              </a:ext>
            </a:extLst>
          </p:cNvPr>
          <p:cNvSpPr/>
          <p:nvPr/>
        </p:nvSpPr>
        <p:spPr>
          <a:xfrm>
            <a:off x="682161" y="2276872"/>
            <a:ext cx="57632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egnaposto contenuto 2"/>
          <p:cNvSpPr txBox="1">
            <a:spLocks/>
          </p:cNvSpPr>
          <p:nvPr/>
        </p:nvSpPr>
        <p:spPr>
          <a:xfrm>
            <a:off x="488245" y="1838250"/>
            <a:ext cx="8476533" cy="40498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800" b="1" dirty="0" smtClean="0">
                <a:solidFill>
                  <a:schemeClr val="accent1">
                    <a:lumMod val="50000"/>
                  </a:schemeClr>
                </a:solidFill>
              </a:rPr>
              <a:t>A) Evoluzione del quadro normativo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800" b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B) Adempimenti e scadenze CIPESS n.2/2021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 	C) PSC 2000-2020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800" b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C1) Parte Ordinaria: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	- </a:t>
            </a:r>
            <a:r>
              <a:rPr lang="it-IT" sz="2000" i="1" dirty="0" smtClean="0">
                <a:solidFill>
                  <a:schemeClr val="accent1">
                    <a:lumMod val="50000"/>
                  </a:schemeClr>
                </a:solidFill>
              </a:rPr>
              <a:t>Introduzione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000" i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-  V</a:t>
            </a:r>
            <a:r>
              <a:rPr lang="it-IT" sz="2000" i="1" dirty="0" smtClean="0">
                <a:solidFill>
                  <a:schemeClr val="accent1">
                    <a:lumMod val="50000"/>
                  </a:schemeClr>
                </a:solidFill>
              </a:rPr>
              <a:t>alidazione elenco interventi e stato di attuazione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 	C2) PSC Parte Speciale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 	</a:t>
            </a:r>
            <a:r>
              <a:rPr lang="it-IT" sz="2200" dirty="0" smtClean="0">
                <a:solidFill>
                  <a:schemeClr val="accent1">
                    <a:lumMod val="50000"/>
                  </a:schemeClr>
                </a:solidFill>
              </a:rPr>
              <a:t> - </a:t>
            </a:r>
            <a:r>
              <a:rPr lang="it-IT" sz="2200" i="1" dirty="0" smtClean="0">
                <a:solidFill>
                  <a:schemeClr val="accent1">
                    <a:lumMod val="50000"/>
                  </a:schemeClr>
                </a:solidFill>
              </a:rPr>
              <a:t>Introduzione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200" i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200" dirty="0" smtClean="0">
                <a:solidFill>
                  <a:schemeClr val="accent1">
                    <a:lumMod val="50000"/>
                  </a:schemeClr>
                </a:solidFill>
              </a:rPr>
              <a:t>-  </a:t>
            </a:r>
            <a:r>
              <a:rPr lang="it-IT" sz="2200" i="1" dirty="0" smtClean="0">
                <a:solidFill>
                  <a:schemeClr val="accent1">
                    <a:lumMod val="50000"/>
                  </a:schemeClr>
                </a:solidFill>
              </a:rPr>
              <a:t>Stato di attuazione</a:t>
            </a:r>
            <a:endParaRPr lang="it-IT" sz="2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</a:rPr>
              <a:t> 	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58721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887257"/>
            <a:ext cx="8229600" cy="443074"/>
          </a:xfrm>
        </p:spPr>
        <p:txBody>
          <a:bodyPr>
            <a:noAutofit/>
          </a:bodyPr>
          <a:lstStyle/>
          <a:p>
            <a:r>
              <a:rPr lang="it-IT" sz="2100" b="1" dirty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B) Adempimenti e scadenze CIPESS n.2/2021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5</a:t>
            </a:fld>
            <a:endParaRPr lang="it-IT"/>
          </a:p>
        </p:txBody>
      </p:sp>
      <p:grpSp>
        <p:nvGrpSpPr>
          <p:cNvPr id="10" name="Gruppo 9"/>
          <p:cNvGrpSpPr/>
          <p:nvPr/>
        </p:nvGrpSpPr>
        <p:grpSpPr>
          <a:xfrm>
            <a:off x="319821" y="85341"/>
            <a:ext cx="8613912" cy="1139596"/>
            <a:chOff x="319821" y="85341"/>
            <a:chExt cx="8613912" cy="1139596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821" y="85341"/>
              <a:ext cx="796053" cy="1139596"/>
            </a:xfrm>
            <a:prstGeom prst="rect">
              <a:avLst/>
            </a:prstGeom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273198"/>
              <a:ext cx="2777557" cy="716748"/>
            </a:xfrm>
            <a:prstGeom prst="rect">
              <a:avLst/>
            </a:prstGeom>
          </p:spPr>
        </p:pic>
      </p:grp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144250"/>
              </p:ext>
            </p:extLst>
          </p:nvPr>
        </p:nvGraphicFramePr>
        <p:xfrm>
          <a:off x="539552" y="2121902"/>
          <a:ext cx="8208911" cy="3625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24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6429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7220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ADEMPIMENTO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PROVVEDIMENTO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RISPETTO</a:t>
                      </a:r>
                      <a:r>
                        <a:rPr lang="it-IT" baseline="0" dirty="0" smtClean="0"/>
                        <a:t> SCADENZA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15856">
                <a:tc>
                  <a:txBody>
                    <a:bodyPr/>
                    <a:lstStyle/>
                    <a:p>
                      <a:r>
                        <a:rPr lang="it-IT" sz="1800" b="1" dirty="0" smtClean="0"/>
                        <a:t>Istituzione e insediamento del </a:t>
                      </a:r>
                      <a:r>
                        <a:rPr lang="it-IT" sz="1800" b="1" dirty="0" err="1" smtClean="0"/>
                        <a:t>CdS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1" dirty="0" smtClean="0"/>
                        <a:t>DGR n. 320 del 3/6/2021 </a:t>
                      </a:r>
                      <a:endParaRPr lang="it-IT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b="1" dirty="0" smtClean="0"/>
                        <a:t>Scelta del </a:t>
                      </a:r>
                      <a:r>
                        <a:rPr lang="it-IT" sz="1800" b="1" dirty="0" err="1" smtClean="0"/>
                        <a:t>SiGeCo</a:t>
                      </a:r>
                      <a:r>
                        <a:rPr lang="it-IT" sz="1800" b="1" dirty="0" smtClean="0"/>
                        <a:t> </a:t>
                      </a:r>
                    </a:p>
                    <a:p>
                      <a:r>
                        <a:rPr lang="it-IT" sz="1400" b="1" dirty="0" smtClean="0"/>
                        <a:t>(Adozione</a:t>
                      </a:r>
                      <a:r>
                        <a:rPr lang="it-IT" sz="1400" b="1" baseline="0" dirty="0" smtClean="0"/>
                        <a:t> ed informativa al </a:t>
                      </a:r>
                      <a:r>
                        <a:rPr lang="it-IT" sz="1400" b="1" baseline="0" dirty="0" err="1" smtClean="0"/>
                        <a:t>CdS</a:t>
                      </a:r>
                      <a:r>
                        <a:rPr lang="it-IT" sz="1400" b="1" baseline="0" dirty="0" smtClean="0"/>
                        <a:t>)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DET DPA002/39 del 19/11/2021</a:t>
                      </a:r>
                      <a:endParaRPr lang="it-IT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b="1" dirty="0" smtClean="0"/>
                        <a:t>Integrazione del PSC 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it-IT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aree tematiche, settori di intervento e importi finanziari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it-IT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obiettivi ed indicatori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it-IT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previsioni</a:t>
                      </a:r>
                      <a:r>
                        <a:rPr lang="it-IT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di spesa triennali</a:t>
                      </a:r>
                      <a:endParaRPr lang="it-IT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800" dirty="0" smtClean="0"/>
                    </a:p>
                    <a:p>
                      <a:pPr marL="0" indent="0" algn="l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it-IT" sz="1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Det</a:t>
                      </a:r>
                      <a:r>
                        <a:rPr lang="it-IT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DPA002/36 dell’11/11/2021 </a:t>
                      </a:r>
                    </a:p>
                    <a:p>
                      <a:pPr marL="0" indent="0" algn="l" defTabSz="914400" rtl="0" eaLnBrk="1" latinLnBrk="0" hangingPunct="1">
                        <a:buFont typeface="Arial" pitchFamily="34" charset="0"/>
                        <a:buNone/>
                      </a:pPr>
                      <a:endParaRPr lang="it-IT" sz="1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 smtClean="0"/>
                    </a:p>
                    <a:p>
                      <a:endParaRPr lang="it-IT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it-IT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it-IT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Entro il 31/12/2021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it-IT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Entro il 31/12/2021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800" b="1" dirty="0" smtClean="0"/>
                        <a:t>Relazione finale di chiusura parziale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it-IT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Entro il 31/12/2021</a:t>
                      </a:r>
                      <a:endParaRPr lang="it-IT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" name="Immagin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328" y="2924944"/>
            <a:ext cx="447738" cy="447738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456" y="3573016"/>
            <a:ext cx="447738" cy="447738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1332" y="4293096"/>
            <a:ext cx="447738" cy="447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63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402" y="1061493"/>
            <a:ext cx="8229600" cy="443074"/>
          </a:xfrm>
        </p:spPr>
        <p:txBody>
          <a:bodyPr>
            <a:noAutofit/>
          </a:bodyPr>
          <a:lstStyle/>
          <a:p>
            <a:r>
              <a:rPr lang="it-IT" altLang="it-IT" sz="2200" b="1" dirty="0">
                <a:solidFill>
                  <a:schemeClr val="tx2"/>
                </a:solidFill>
                <a:latin typeface="Century Gothic" panose="020B0502020202020204" pitchFamily="34" charset="0"/>
              </a:rPr>
              <a:t>Indice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6</a:t>
            </a:fld>
            <a:endParaRPr lang="it-IT"/>
          </a:p>
        </p:txBody>
      </p:sp>
      <p:grpSp>
        <p:nvGrpSpPr>
          <p:cNvPr id="10" name="Gruppo 9"/>
          <p:cNvGrpSpPr/>
          <p:nvPr/>
        </p:nvGrpSpPr>
        <p:grpSpPr>
          <a:xfrm>
            <a:off x="319821" y="85341"/>
            <a:ext cx="8613912" cy="1139596"/>
            <a:chOff x="319821" y="85341"/>
            <a:chExt cx="8613912" cy="1139596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821" y="85341"/>
              <a:ext cx="796053" cy="1139596"/>
            </a:xfrm>
            <a:prstGeom prst="rect">
              <a:avLst/>
            </a:prstGeom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273198"/>
              <a:ext cx="2777557" cy="716748"/>
            </a:xfrm>
            <a:prstGeom prst="rect">
              <a:avLst/>
            </a:prstGeom>
          </p:spPr>
        </p:pic>
      </p:grpSp>
      <p:sp>
        <p:nvSpPr>
          <p:cNvPr id="3" name="Freccia a destra 2">
            <a:extLst>
              <a:ext uri="{FF2B5EF4-FFF2-40B4-BE49-F238E27FC236}">
                <a16:creationId xmlns="" xmlns:a16="http://schemas.microsoft.com/office/drawing/2014/main" id="{B0F47961-63FD-4863-BD38-EE8779FBBB22}"/>
              </a:ext>
            </a:extLst>
          </p:cNvPr>
          <p:cNvSpPr/>
          <p:nvPr/>
        </p:nvSpPr>
        <p:spPr>
          <a:xfrm>
            <a:off x="682161" y="2276872"/>
            <a:ext cx="57632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egnaposto contenuto 2"/>
          <p:cNvSpPr txBox="1">
            <a:spLocks/>
          </p:cNvSpPr>
          <p:nvPr/>
        </p:nvSpPr>
        <p:spPr>
          <a:xfrm>
            <a:off x="539552" y="1504567"/>
            <a:ext cx="8476533" cy="40498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800" b="1" dirty="0" smtClean="0">
                <a:solidFill>
                  <a:schemeClr val="accent1">
                    <a:lumMod val="50000"/>
                  </a:schemeClr>
                </a:solidFill>
              </a:rPr>
              <a:t>A) Evoluzione del quadro normativo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800" b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B) Adempimenti e scadenze CIPESS n.2/2021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 	C) PSC 2000-2020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800" b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C1) Parte Ordinaria: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	- </a:t>
            </a:r>
            <a:r>
              <a:rPr lang="it-IT" sz="2000" i="1" dirty="0" smtClean="0">
                <a:solidFill>
                  <a:schemeClr val="accent1">
                    <a:lumMod val="50000"/>
                  </a:schemeClr>
                </a:solidFill>
              </a:rPr>
              <a:t>Introduzione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000" i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-  V</a:t>
            </a:r>
            <a:r>
              <a:rPr lang="it-IT" sz="2000" i="1" dirty="0" smtClean="0">
                <a:solidFill>
                  <a:schemeClr val="accent1">
                    <a:lumMod val="50000"/>
                  </a:schemeClr>
                </a:solidFill>
              </a:rPr>
              <a:t>alidazione elenco interventi e stato di attuazione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 	C2) PSC Parte Speciale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 	</a:t>
            </a:r>
            <a:r>
              <a:rPr lang="it-IT" sz="2200" dirty="0" smtClean="0">
                <a:solidFill>
                  <a:schemeClr val="accent1">
                    <a:lumMod val="50000"/>
                  </a:schemeClr>
                </a:solidFill>
              </a:rPr>
              <a:t> - </a:t>
            </a:r>
            <a:r>
              <a:rPr lang="it-IT" sz="2200" i="1" dirty="0" smtClean="0">
                <a:solidFill>
                  <a:schemeClr val="accent1">
                    <a:lumMod val="50000"/>
                  </a:schemeClr>
                </a:solidFill>
              </a:rPr>
              <a:t>Introduzione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200" i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200" dirty="0" smtClean="0">
                <a:solidFill>
                  <a:schemeClr val="accent1">
                    <a:lumMod val="50000"/>
                  </a:schemeClr>
                </a:solidFill>
              </a:rPr>
              <a:t>-  </a:t>
            </a:r>
            <a:r>
              <a:rPr lang="it-IT" sz="2200" i="1" dirty="0" smtClean="0">
                <a:solidFill>
                  <a:schemeClr val="accent1">
                    <a:lumMod val="50000"/>
                  </a:schemeClr>
                </a:solidFill>
              </a:rPr>
              <a:t>Stato di attuazione</a:t>
            </a:r>
            <a:endParaRPr lang="it-IT" sz="2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</a:rPr>
              <a:t> 	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25691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887257"/>
            <a:ext cx="8229600" cy="443074"/>
          </a:xfrm>
        </p:spPr>
        <p:txBody>
          <a:bodyPr>
            <a:noAutofit/>
          </a:bodyPr>
          <a:lstStyle/>
          <a:p>
            <a:r>
              <a:rPr lang="it-IT" sz="2100" b="1" dirty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C) </a:t>
            </a:r>
            <a:r>
              <a:rPr lang="it-IT" sz="21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PSC 2000-2020</a:t>
            </a:r>
            <a:endParaRPr lang="it-IT" sz="2100" b="1" dirty="0">
              <a:solidFill>
                <a:schemeClr val="tx2"/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7</a:t>
            </a:fld>
            <a:endParaRPr lang="it-IT"/>
          </a:p>
        </p:txBody>
      </p:sp>
      <p:grpSp>
        <p:nvGrpSpPr>
          <p:cNvPr id="10" name="Gruppo 9"/>
          <p:cNvGrpSpPr/>
          <p:nvPr/>
        </p:nvGrpSpPr>
        <p:grpSpPr>
          <a:xfrm>
            <a:off x="319821" y="85341"/>
            <a:ext cx="8613912" cy="1139596"/>
            <a:chOff x="319821" y="85341"/>
            <a:chExt cx="8613912" cy="1139596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821" y="85341"/>
              <a:ext cx="796053" cy="1139596"/>
            </a:xfrm>
            <a:prstGeom prst="rect">
              <a:avLst/>
            </a:prstGeom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273198"/>
              <a:ext cx="2777557" cy="716748"/>
            </a:xfrm>
            <a:prstGeom prst="rect">
              <a:avLst/>
            </a:prstGeom>
          </p:spPr>
        </p:pic>
      </p:grpSp>
      <p:sp>
        <p:nvSpPr>
          <p:cNvPr id="13" name="Titolo 1"/>
          <p:cNvSpPr txBox="1">
            <a:spLocks/>
          </p:cNvSpPr>
          <p:nvPr/>
        </p:nvSpPr>
        <p:spPr>
          <a:xfrm>
            <a:off x="467544" y="2060848"/>
            <a:ext cx="7886700" cy="295232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750"/>
              </a:spcBef>
            </a:pPr>
            <a:r>
              <a:rPr lang="it-IT" sz="1600" dirty="0" smtClean="0"/>
              <a:t>Il </a:t>
            </a:r>
            <a:r>
              <a:rPr lang="it-IT" sz="1600" b="1" dirty="0">
                <a:solidFill>
                  <a:schemeClr val="tx2"/>
                </a:solidFill>
              </a:rPr>
              <a:t>PSC della Regione Abruzzo approvato con delibera </a:t>
            </a:r>
            <a:r>
              <a:rPr lang="it-IT" sz="1600" b="1" dirty="0" err="1">
                <a:solidFill>
                  <a:schemeClr val="tx2"/>
                </a:solidFill>
              </a:rPr>
              <a:t>Cipess</a:t>
            </a:r>
            <a:r>
              <a:rPr lang="it-IT" sz="1600" b="1" dirty="0">
                <a:solidFill>
                  <a:schemeClr val="tx2"/>
                </a:solidFill>
              </a:rPr>
              <a:t> 21/2021 </a:t>
            </a:r>
            <a:r>
              <a:rPr lang="it-IT" sz="1600" b="1" dirty="0" smtClean="0">
                <a:solidFill>
                  <a:schemeClr val="tx2"/>
                </a:solidFill>
              </a:rPr>
              <a:t>è articolato</a:t>
            </a:r>
            <a:r>
              <a:rPr lang="it-IT" sz="1600" dirty="0" smtClean="0"/>
              <a:t>: </a:t>
            </a:r>
            <a:endParaRPr lang="it-IT" sz="1600" dirty="0"/>
          </a:p>
          <a:p>
            <a:pPr marL="342900" indent="-342900" algn="just">
              <a:spcBef>
                <a:spcPts val="750"/>
              </a:spcBef>
              <a:buFont typeface="Arial" pitchFamily="34" charset="0"/>
              <a:buChar char="•"/>
            </a:pPr>
            <a:r>
              <a:rPr lang="it-IT" sz="1600" dirty="0"/>
              <a:t>una </a:t>
            </a:r>
            <a:r>
              <a:rPr lang="it-IT" sz="1600" b="1" dirty="0"/>
              <a:t>sezione ordinaria, per 1.863,72 milioni di euro, </a:t>
            </a:r>
            <a:r>
              <a:rPr lang="it-IT" sz="1600" dirty="0"/>
              <a:t>che comprende gli interventi provenienti dai cicli contabili FSC 2000-2006, 2007-2013 e 2014-2020; </a:t>
            </a:r>
          </a:p>
          <a:p>
            <a:pPr marL="342900" indent="-342900" algn="just">
              <a:spcBef>
                <a:spcPts val="750"/>
              </a:spcBef>
              <a:buFont typeface="Arial" pitchFamily="34" charset="0"/>
              <a:buChar char="•"/>
            </a:pPr>
            <a:r>
              <a:rPr lang="it-IT" sz="1600" dirty="0"/>
              <a:t>una </a:t>
            </a:r>
            <a:r>
              <a:rPr lang="it-IT" sz="1600" b="1" dirty="0"/>
              <a:t>sezione speciale, per 217,99 milioni di euro, </a:t>
            </a:r>
            <a:r>
              <a:rPr lang="it-IT" sz="1600" dirty="0"/>
              <a:t> che comprende le risorse FSC destinate al contrasto del </a:t>
            </a:r>
            <a:r>
              <a:rPr lang="it-IT" sz="1600" dirty="0" smtClean="0"/>
              <a:t>COVID-19 </a:t>
            </a:r>
            <a:r>
              <a:rPr lang="it-IT" sz="1600" dirty="0"/>
              <a:t>e le risorse a copertura di interventi ex fondi strutturali 2014-2020 ex fondi riprogrammabili a esito della valutazione ex art. 44 e assegnate ex art. 241 e 242 del DL 34/2020 (ex Accordo Provenzano). </a:t>
            </a:r>
            <a:endParaRPr lang="it-IT" sz="1600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096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047061"/>
            <a:ext cx="8229600" cy="443074"/>
          </a:xfrm>
        </p:spPr>
        <p:txBody>
          <a:bodyPr>
            <a:noAutofit/>
          </a:bodyPr>
          <a:lstStyle/>
          <a:p>
            <a:r>
              <a:rPr lang="it-IT" altLang="it-IT" sz="2200" b="1" dirty="0">
                <a:solidFill>
                  <a:schemeClr val="tx2"/>
                </a:solidFill>
                <a:latin typeface="Century Gothic" panose="020B0502020202020204" pitchFamily="34" charset="0"/>
              </a:rPr>
              <a:t>Indice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8</a:t>
            </a:fld>
            <a:endParaRPr lang="it-IT"/>
          </a:p>
        </p:txBody>
      </p:sp>
      <p:grpSp>
        <p:nvGrpSpPr>
          <p:cNvPr id="10" name="Gruppo 9"/>
          <p:cNvGrpSpPr/>
          <p:nvPr/>
        </p:nvGrpSpPr>
        <p:grpSpPr>
          <a:xfrm>
            <a:off x="319821" y="85341"/>
            <a:ext cx="8613912" cy="1139596"/>
            <a:chOff x="319821" y="85341"/>
            <a:chExt cx="8613912" cy="1139596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821" y="85341"/>
              <a:ext cx="796053" cy="1139596"/>
            </a:xfrm>
            <a:prstGeom prst="rect">
              <a:avLst/>
            </a:prstGeom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273198"/>
              <a:ext cx="2777557" cy="716748"/>
            </a:xfrm>
            <a:prstGeom prst="rect">
              <a:avLst/>
            </a:prstGeom>
          </p:spPr>
        </p:pic>
      </p:grpSp>
      <p:sp>
        <p:nvSpPr>
          <p:cNvPr id="3" name="Freccia a destra 2">
            <a:extLst>
              <a:ext uri="{FF2B5EF4-FFF2-40B4-BE49-F238E27FC236}">
                <a16:creationId xmlns="" xmlns:a16="http://schemas.microsoft.com/office/drawing/2014/main" id="{B0F47961-63FD-4863-BD38-EE8779FBBB22}"/>
              </a:ext>
            </a:extLst>
          </p:cNvPr>
          <p:cNvSpPr/>
          <p:nvPr/>
        </p:nvSpPr>
        <p:spPr>
          <a:xfrm>
            <a:off x="681914" y="2924944"/>
            <a:ext cx="57632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egnaposto contenuto 2"/>
          <p:cNvSpPr txBox="1">
            <a:spLocks noGrp="1"/>
          </p:cNvSpPr>
          <p:nvPr>
            <p:ph idx="1"/>
          </p:nvPr>
        </p:nvSpPr>
        <p:spPr>
          <a:xfrm>
            <a:off x="457200" y="149013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800" b="1" dirty="0" smtClean="0">
                <a:solidFill>
                  <a:schemeClr val="accent1">
                    <a:lumMod val="50000"/>
                  </a:schemeClr>
                </a:solidFill>
              </a:rPr>
              <a:t>A) Evoluzione del quadro normativo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800" b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B) Adempimenti e scadenze CIPESS n.2/2021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 	C) PSC 2000-2020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800" b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C1) Parte Ordinaria: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	- </a:t>
            </a:r>
            <a:r>
              <a:rPr lang="it-IT" sz="2000" i="1" dirty="0" smtClean="0">
                <a:solidFill>
                  <a:schemeClr val="accent1">
                    <a:lumMod val="50000"/>
                  </a:schemeClr>
                </a:solidFill>
              </a:rPr>
              <a:t>Introduzione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000" i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000" dirty="0" smtClean="0">
                <a:solidFill>
                  <a:schemeClr val="accent1">
                    <a:lumMod val="50000"/>
                  </a:schemeClr>
                </a:solidFill>
              </a:rPr>
              <a:t>-  V</a:t>
            </a:r>
            <a:r>
              <a:rPr lang="it-IT" sz="2000" i="1" dirty="0" smtClean="0">
                <a:solidFill>
                  <a:schemeClr val="accent1">
                    <a:lumMod val="50000"/>
                  </a:schemeClr>
                </a:solidFill>
              </a:rPr>
              <a:t>alidazione elenco interventi e stato di attuazione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 	C2) PSC Parte Speciale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 	</a:t>
            </a:r>
            <a:r>
              <a:rPr lang="it-IT" sz="2200" dirty="0" smtClean="0">
                <a:solidFill>
                  <a:schemeClr val="accent1">
                    <a:lumMod val="50000"/>
                  </a:schemeClr>
                </a:solidFill>
              </a:rPr>
              <a:t> - </a:t>
            </a:r>
            <a:r>
              <a:rPr lang="it-IT" sz="2200" i="1" dirty="0" smtClean="0">
                <a:solidFill>
                  <a:schemeClr val="accent1">
                    <a:lumMod val="50000"/>
                  </a:schemeClr>
                </a:solidFill>
              </a:rPr>
              <a:t>Introduzione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200" i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200" dirty="0" smtClean="0">
                <a:solidFill>
                  <a:schemeClr val="accent1">
                    <a:lumMod val="50000"/>
                  </a:schemeClr>
                </a:solidFill>
              </a:rPr>
              <a:t>-  </a:t>
            </a:r>
            <a:r>
              <a:rPr lang="it-IT" sz="2200" i="1" dirty="0" smtClean="0">
                <a:solidFill>
                  <a:schemeClr val="accent1">
                    <a:lumMod val="50000"/>
                  </a:schemeClr>
                </a:solidFill>
              </a:rPr>
              <a:t>Stato di attuazione</a:t>
            </a:r>
            <a:endParaRPr lang="it-IT" sz="2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</a:rPr>
              <a:t> 	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427898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924566"/>
            <a:ext cx="8229600" cy="443074"/>
          </a:xfrm>
        </p:spPr>
        <p:txBody>
          <a:bodyPr>
            <a:noAutofit/>
          </a:bodyPr>
          <a:lstStyle/>
          <a:p>
            <a:r>
              <a:rPr lang="it-IT" sz="21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C1) </a:t>
            </a:r>
            <a:r>
              <a:rPr lang="it-IT" sz="2100" b="1" dirty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rPr>
              <a:t>PSC Parte Ordinaria - Introduzione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B2303-20E8-4050-8F5E-66084BBDA168}" type="slidenum">
              <a:rPr lang="it-IT" smtClean="0"/>
              <a:t>9</a:t>
            </a:fld>
            <a:endParaRPr lang="it-IT"/>
          </a:p>
        </p:txBody>
      </p:sp>
      <p:sp>
        <p:nvSpPr>
          <p:cNvPr id="9" name="Segnaposto contenuto 2"/>
          <p:cNvSpPr>
            <a:spLocks noGrp="1"/>
          </p:cNvSpPr>
          <p:nvPr>
            <p:ph idx="1"/>
          </p:nvPr>
        </p:nvSpPr>
        <p:spPr>
          <a:xfrm>
            <a:off x="457200" y="1877621"/>
            <a:ext cx="8229600" cy="43596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endParaRPr lang="it-IT" sz="2800" b="1" dirty="0"/>
          </a:p>
        </p:txBody>
      </p:sp>
      <p:grpSp>
        <p:nvGrpSpPr>
          <p:cNvPr id="10" name="Gruppo 9"/>
          <p:cNvGrpSpPr/>
          <p:nvPr/>
        </p:nvGrpSpPr>
        <p:grpSpPr>
          <a:xfrm>
            <a:off x="319821" y="85341"/>
            <a:ext cx="8613912" cy="1139596"/>
            <a:chOff x="319821" y="85341"/>
            <a:chExt cx="8613912" cy="1139596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821" y="85341"/>
              <a:ext cx="796053" cy="1139596"/>
            </a:xfrm>
            <a:prstGeom prst="rect">
              <a:avLst/>
            </a:prstGeom>
          </p:spPr>
        </p:pic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273198"/>
              <a:ext cx="2777557" cy="716748"/>
            </a:xfrm>
            <a:prstGeom prst="rect">
              <a:avLst/>
            </a:prstGeom>
          </p:spPr>
        </p:pic>
      </p:grpSp>
      <p:sp>
        <p:nvSpPr>
          <p:cNvPr id="13" name="Titolo 1"/>
          <p:cNvSpPr txBox="1">
            <a:spLocks/>
          </p:cNvSpPr>
          <p:nvPr/>
        </p:nvSpPr>
        <p:spPr>
          <a:xfrm>
            <a:off x="800100" y="1345300"/>
            <a:ext cx="7886700" cy="565764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750"/>
              </a:spcBef>
            </a:pPr>
            <a:r>
              <a:rPr lang="it-IT" sz="2000" dirty="0">
                <a:latin typeface="+mn-lt"/>
                <a:ea typeface="+mn-ea"/>
                <a:cs typeface="+mn-cs"/>
              </a:rPr>
              <a:t>Le risorse della </a:t>
            </a:r>
            <a:r>
              <a:rPr lang="it-IT" sz="2000" b="1" dirty="0">
                <a:latin typeface="+mn-lt"/>
                <a:ea typeface="+mn-ea"/>
                <a:cs typeface="+mn-cs"/>
              </a:rPr>
              <a:t>Sezione Ordinaria </a:t>
            </a:r>
            <a:r>
              <a:rPr lang="it-IT" sz="2000" dirty="0">
                <a:latin typeface="+mn-lt"/>
                <a:ea typeface="+mn-ea"/>
                <a:cs typeface="+mn-cs"/>
              </a:rPr>
              <a:t>si distribuiscono secondo </a:t>
            </a:r>
            <a:r>
              <a:rPr lang="it-IT" sz="2000" dirty="0" smtClean="0">
                <a:latin typeface="+mn-lt"/>
                <a:ea typeface="+mn-ea"/>
                <a:cs typeface="+mn-cs"/>
              </a:rPr>
              <a:t>i </a:t>
            </a:r>
            <a:r>
              <a:rPr lang="it-IT" sz="2000" dirty="0">
                <a:latin typeface="+mn-lt"/>
                <a:ea typeface="+mn-ea"/>
                <a:cs typeface="+mn-cs"/>
              </a:rPr>
              <a:t>seguenti </a:t>
            </a:r>
            <a:r>
              <a:rPr lang="it-IT" sz="2000" b="1" dirty="0" smtClean="0">
                <a:latin typeface="+mn-lt"/>
                <a:ea typeface="+mn-ea"/>
                <a:cs typeface="+mn-cs"/>
              </a:rPr>
              <a:t>ambiti tematici</a:t>
            </a:r>
            <a:r>
              <a:rPr lang="it-IT" sz="2000" dirty="0" smtClean="0">
                <a:latin typeface="+mn-lt"/>
                <a:ea typeface="+mn-ea"/>
                <a:cs typeface="+mn-cs"/>
              </a:rPr>
              <a:t>.</a:t>
            </a:r>
            <a:endParaRPr lang="it-IT" sz="2000" dirty="0">
              <a:latin typeface="+mn-lt"/>
              <a:ea typeface="+mn-ea"/>
              <a:cs typeface="+mn-cs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747043" y="6335120"/>
            <a:ext cx="13244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i="1" dirty="0"/>
              <a:t>Importi in mln di €</a:t>
            </a:r>
          </a:p>
        </p:txBody>
      </p:sp>
      <p:graphicFrame>
        <p:nvGraphicFramePr>
          <p:cNvPr id="16" name="Grafico 15">
            <a:extLst>
              <a:ext uri="{FF2B5EF4-FFF2-40B4-BE49-F238E27FC236}">
                <a16:creationId xmlns="" xmlns:a16="http://schemas.microsoft.com/office/drawing/2014/main" id="{E5B605F1-B6EF-49FA-8B89-C18FFD1DA8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3680352"/>
              </p:ext>
            </p:extLst>
          </p:nvPr>
        </p:nvGraphicFramePr>
        <p:xfrm>
          <a:off x="642996" y="1871099"/>
          <a:ext cx="8075240" cy="4514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78370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944</TotalTime>
  <Words>936</Words>
  <Application>Microsoft Office PowerPoint</Application>
  <PresentationFormat>Presentazione su schermo (4:3)</PresentationFormat>
  <Paragraphs>230</Paragraphs>
  <Slides>24</Slides>
  <Notes>21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30" baseType="lpstr">
      <vt:lpstr>Arial</vt:lpstr>
      <vt:lpstr>Calibri</vt:lpstr>
      <vt:lpstr>Century Gothic</vt:lpstr>
      <vt:lpstr>Symbol</vt:lpstr>
      <vt:lpstr>Times New Roman</vt:lpstr>
      <vt:lpstr>Tema di Office</vt:lpstr>
      <vt:lpstr>Comitato di  Sorveglianza PSC Abruzzo  Fondo di Sviluppo e Coesione (FSC) </vt:lpstr>
      <vt:lpstr>Indice</vt:lpstr>
      <vt:lpstr>A) Evoluzione del quadro normativo</vt:lpstr>
      <vt:lpstr>Indice</vt:lpstr>
      <vt:lpstr>B) Adempimenti e scadenze CIPESS n.2/2021</vt:lpstr>
      <vt:lpstr>Indice</vt:lpstr>
      <vt:lpstr>C) PSC 2000-2020</vt:lpstr>
      <vt:lpstr>Indice</vt:lpstr>
      <vt:lpstr>C1) PSC Parte Ordinaria - Introduzione</vt:lpstr>
      <vt:lpstr>C1) PSC Parte Ordinaria - Introduzione</vt:lpstr>
      <vt:lpstr>C1) PSC Parte Ordinaria - Introduzione</vt:lpstr>
      <vt:lpstr>C1) PSC Parte Ordinaria - Introduzione</vt:lpstr>
      <vt:lpstr>C1) PSC Parte Ordinaria - Introduzione</vt:lpstr>
      <vt:lpstr>C1) PSC Parte Ordinaria - Introduzione</vt:lpstr>
      <vt:lpstr>C1) PSC Parte Ordinaria - Introduzione</vt:lpstr>
      <vt:lpstr>C1) PSC Parte Ordinaria - Introduzione</vt:lpstr>
      <vt:lpstr>C1) PSC Parte Ordinaria - Introduzione</vt:lpstr>
      <vt:lpstr>C1) PSC Parte Ordinaria - Introduzione</vt:lpstr>
      <vt:lpstr>C1) PSC Parte Ordinaria - Introduzione</vt:lpstr>
      <vt:lpstr>C1) PSC Parte Ordinaria - Introduzione</vt:lpstr>
      <vt:lpstr>Indice</vt:lpstr>
      <vt:lpstr>C2) PSC Sezione Speciale- Risorse ed interventi</vt:lpstr>
      <vt:lpstr>C2) PSC Sezione Speciale</vt:lpstr>
      <vt:lpstr>C2) PSC Sezione Speciale STATO DI ATTUAZIONE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Francesca Bartoli</dc:creator>
  <cp:lastModifiedBy>Marta Coruzzi</cp:lastModifiedBy>
  <cp:revision>673</cp:revision>
  <cp:lastPrinted>2021-11-24T14:08:45Z</cp:lastPrinted>
  <dcterms:created xsi:type="dcterms:W3CDTF">2015-09-29T08:11:14Z</dcterms:created>
  <dcterms:modified xsi:type="dcterms:W3CDTF">2021-11-24T14:20:53Z</dcterms:modified>
</cp:coreProperties>
</file>