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23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11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1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8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53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4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6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10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66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41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89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3D42-C408-4062-8EC5-C19D1FF14F88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7DF9-8706-4891-92D3-7D9C87CC32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5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20">
            <a:extLst>
              <a:ext uri="{FF2B5EF4-FFF2-40B4-BE49-F238E27FC236}">
                <a16:creationId xmlns:a16="http://schemas.microsoft.com/office/drawing/2014/main" id="{C86260BC-81C5-4824-819C-C700551F1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4508"/>
              </p:ext>
            </p:extLst>
          </p:nvPr>
        </p:nvGraphicFramePr>
        <p:xfrm>
          <a:off x="655710" y="916944"/>
          <a:ext cx="10578344" cy="573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164">
                  <a:extLst>
                    <a:ext uri="{9D8B030D-6E8A-4147-A177-3AD203B41FA5}">
                      <a16:colId xmlns:a16="http://schemas.microsoft.com/office/drawing/2014/main" val="546572795"/>
                    </a:ext>
                  </a:extLst>
                </a:gridCol>
                <a:gridCol w="1533034">
                  <a:extLst>
                    <a:ext uri="{9D8B030D-6E8A-4147-A177-3AD203B41FA5}">
                      <a16:colId xmlns:a16="http://schemas.microsoft.com/office/drawing/2014/main" val="1773867580"/>
                    </a:ext>
                  </a:extLst>
                </a:gridCol>
                <a:gridCol w="3285073">
                  <a:extLst>
                    <a:ext uri="{9D8B030D-6E8A-4147-A177-3AD203B41FA5}">
                      <a16:colId xmlns:a16="http://schemas.microsoft.com/office/drawing/2014/main" val="4246975512"/>
                    </a:ext>
                  </a:extLst>
                </a:gridCol>
                <a:gridCol w="3285073">
                  <a:extLst>
                    <a:ext uri="{9D8B030D-6E8A-4147-A177-3AD203B41FA5}">
                      <a16:colId xmlns:a16="http://schemas.microsoft.com/office/drawing/2014/main" val="570237205"/>
                    </a:ext>
                  </a:extLst>
                </a:gridCol>
              </a:tblGrid>
              <a:tr h="493043">
                <a:tc gridSpan="2">
                  <a:txBody>
                    <a:bodyPr/>
                    <a:lstStyle/>
                    <a:p>
                      <a:endParaRPr lang="it-IT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bg1"/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ZVN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NO-ZVN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3444136"/>
                  </a:ext>
                </a:extLst>
              </a:tr>
              <a:tr h="1176604">
                <a:tc rowSpan="2">
                  <a:txBody>
                    <a:bodyPr/>
                    <a:lstStyle/>
                    <a:p>
                      <a:r>
                        <a:rPr lang="it-IT" sz="20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COMUNICAZIONE DI UTILIZZAZIONE AGRONOMICA</a:t>
                      </a:r>
                      <a:endParaRPr lang="it-IT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Semplificata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1000 </a:t>
                      </a:r>
                      <a:r>
                        <a:rPr lang="it-IT" sz="12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kgN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/anno da effluenti e/o digestato </a:t>
                      </a:r>
                      <a:endParaRPr lang="it-IT" sz="1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producono e/o utilizzano acque reflue di piccole aziende agroalimentari</a:t>
                      </a:r>
                      <a:r>
                        <a:rPr lang="it-IT" sz="12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 </a:t>
                      </a:r>
                      <a:r>
                        <a:rPr lang="it-IT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(</a:t>
                      </a:r>
                      <a:r>
                        <a:rPr lang="it-IT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da lavaggio impianti produttivi dei </a:t>
                      </a:r>
                      <a:r>
                        <a:rPr lang="it-IT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settori lattiero-caseario, vitivinicolo e ortofrutticolo)</a:t>
                      </a:r>
                      <a:endParaRPr lang="it-IT" sz="1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3000 </a:t>
                      </a:r>
                      <a:r>
                        <a:rPr lang="it-IT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kgN</a:t>
                      </a: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/anno da effluenti e/o 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digestato</a:t>
                      </a:r>
                      <a:endParaRPr lang="it-IT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producono e/o utilizzano acque reflue 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di piccole aziende agroalimentari </a:t>
                      </a:r>
                      <a:r>
                        <a:rPr lang="it-IT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(da lavaggio impianti produttivi dei </a:t>
                      </a:r>
                      <a:r>
                        <a:rPr lang="it-IT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settori lattiero-caseario, vitivinicolo e ortofrutticolo)</a:t>
                      </a:r>
                      <a:endParaRPr lang="it-IT" sz="1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9449409"/>
                  </a:ext>
                </a:extLst>
              </a:tr>
              <a:tr h="620434">
                <a:tc vMerge="1"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Completa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3000 </a:t>
                      </a:r>
                      <a:r>
                        <a:rPr lang="it-IT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kgN</a:t>
                      </a: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/anno da effluenti e/o 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digestato</a:t>
                      </a:r>
                      <a:endParaRPr lang="it-IT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6000 </a:t>
                      </a:r>
                      <a:r>
                        <a:rPr lang="it-IT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kgN</a:t>
                      </a: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/anno da effluenti e/o 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digestato</a:t>
                      </a:r>
                      <a:endParaRPr lang="it-IT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4630709"/>
                  </a:ext>
                </a:extLst>
              </a:tr>
              <a:tr h="2231909">
                <a:tc gridSpan="2">
                  <a:txBody>
                    <a:bodyPr/>
                    <a:lstStyle/>
                    <a:p>
                      <a:r>
                        <a:rPr lang="it-IT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PIANO</a:t>
                      </a:r>
                      <a:r>
                        <a:rPr lang="it-IT" sz="20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 DI UTILIZZAZIONE AGRONOMICA (P</a:t>
                      </a:r>
                      <a:r>
                        <a:rPr lang="it-IT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UA)</a:t>
                      </a:r>
                      <a:endParaRPr lang="it-IT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3000 </a:t>
                      </a:r>
                      <a:r>
                        <a:rPr lang="it-IT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kgN</a:t>
                      </a: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/anno da effluenti e/o </a:t>
                      </a: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digestato</a:t>
                      </a:r>
                      <a:endParaRPr lang="it-IT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0,5 ha orticole o frutticole (FORO o TRIGNO)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&gt; 1 ha orticole o frutticole (tutte le altre ZVN)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allevamenti bovini &gt; 500 UBA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allevamenti/impianti soggetti ad AIA </a:t>
                      </a:r>
                      <a:r>
                        <a:rPr lang="it-IT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(</a:t>
                      </a:r>
                      <a:r>
                        <a:rPr lang="it-IT" sz="1000" b="0" kern="120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  <a:sym typeface="Wingdings" panose="05000000000000000000" pitchFamily="2" charset="2"/>
                        </a:rPr>
                        <a:t>allevamenti </a:t>
                      </a:r>
                      <a:r>
                        <a:rPr lang="it-IT" sz="1000" b="0" kern="1200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  <a:sym typeface="Wingdings" panose="05000000000000000000" pitchFamily="2" charset="2"/>
                        </a:rPr>
                        <a:t>intensivi di suini e </a:t>
                      </a:r>
                      <a:r>
                        <a:rPr lang="it-IT" sz="1000" b="0" kern="120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  <a:sym typeface="Wingdings" panose="05000000000000000000" pitchFamily="2" charset="2"/>
                        </a:rPr>
                        <a:t>avicoli</a:t>
                      </a:r>
                      <a:r>
                        <a:rPr lang="it-IT" sz="1000" b="0" kern="1200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  <a:sym typeface="Wingdings" panose="05000000000000000000" pitchFamily="2" charset="2"/>
                        </a:rPr>
                        <a:t>)</a:t>
                      </a:r>
                      <a:endParaRPr lang="it-IT" sz="1000" b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allevamenti bovini &gt; 500 UBA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allevamenti/impianti soggetti ad AIA </a:t>
                      </a:r>
                      <a:r>
                        <a:rPr lang="it-IT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(</a:t>
                      </a:r>
                      <a:r>
                        <a:rPr lang="it-IT" sz="1000" b="0" kern="1200" baseline="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  <a:sym typeface="Wingdings" panose="05000000000000000000" pitchFamily="2" charset="2"/>
                        </a:rPr>
                        <a:t>allevamenti intensivi di suini e avicoli)</a:t>
                      </a:r>
                      <a:endParaRPr lang="it-IT" sz="1000" b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6970806"/>
                  </a:ext>
                </a:extLst>
              </a:tr>
              <a:tr h="515761">
                <a:tc gridSpan="2">
                  <a:txBody>
                    <a:bodyPr/>
                    <a:lstStyle/>
                    <a:p>
                      <a:r>
                        <a:rPr lang="it-IT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REGISTRO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TITOLARI DI COMUNICAZIONE E/O PUA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5571460"/>
                  </a:ext>
                </a:extLst>
              </a:tr>
              <a:tr h="515761">
                <a:tc gridSpan="2">
                  <a:txBody>
                    <a:bodyPr/>
                    <a:lstStyle/>
                    <a:p>
                      <a:r>
                        <a:rPr lang="it-IT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DOCUMENTO DI </a:t>
                      </a:r>
                      <a:r>
                        <a:rPr lang="it-IT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ACCOMPAGNAMENTO</a:t>
                      </a:r>
                      <a:endParaRPr lang="it-IT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TRASPORTATORI DI EFFLUENTI, DIGESTATO E/O ACQUE </a:t>
                      </a:r>
                      <a:r>
                        <a:rPr lang="it-IT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Adobe Devanagari" panose="02040503050201020203" pitchFamily="18" charset="0"/>
                        </a:rPr>
                        <a:t>REFLUE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 Pro Cond" panose="02040506050405020303" pitchFamily="18" charset="0"/>
                        <a:ea typeface="+mn-ea"/>
                        <a:cs typeface="Adobe Devanagari" panose="020405030502010202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14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4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Adobe Devanagari</vt:lpstr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Nadia Di Bucchianico</dc:creator>
  <cp:lastModifiedBy>Nadia Di Bucchianico</cp:lastModifiedBy>
  <cp:revision>4</cp:revision>
  <dcterms:created xsi:type="dcterms:W3CDTF">2023-05-24T08:04:00Z</dcterms:created>
  <dcterms:modified xsi:type="dcterms:W3CDTF">2023-05-24T08:26:15Z</dcterms:modified>
</cp:coreProperties>
</file>