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bookmarkIdSeed="2">
  <p:sldMasterIdLst>
    <p:sldMasterId id="2147483648" r:id="rId1"/>
  </p:sldMasterIdLst>
  <p:notesMasterIdLst>
    <p:notesMasterId r:id="rId34"/>
  </p:notesMasterIdLst>
  <p:handoutMasterIdLst>
    <p:handoutMasterId r:id="rId35"/>
  </p:handoutMasterIdLst>
  <p:sldIdLst>
    <p:sldId id="256" r:id="rId2"/>
    <p:sldId id="423" r:id="rId3"/>
    <p:sldId id="257" r:id="rId4"/>
    <p:sldId id="419" r:id="rId5"/>
    <p:sldId id="420" r:id="rId6"/>
    <p:sldId id="421" r:id="rId7"/>
    <p:sldId id="260" r:id="rId8"/>
    <p:sldId id="422" r:id="rId9"/>
    <p:sldId id="261" r:id="rId10"/>
    <p:sldId id="398" r:id="rId11"/>
    <p:sldId id="401" r:id="rId12"/>
    <p:sldId id="262" r:id="rId13"/>
    <p:sldId id="424" r:id="rId14"/>
    <p:sldId id="437" r:id="rId15"/>
    <p:sldId id="425" r:id="rId16"/>
    <p:sldId id="433" r:id="rId17"/>
    <p:sldId id="434" r:id="rId18"/>
    <p:sldId id="438" r:id="rId19"/>
    <p:sldId id="441" r:id="rId20"/>
    <p:sldId id="443" r:id="rId21"/>
    <p:sldId id="444" r:id="rId22"/>
    <p:sldId id="439" r:id="rId23"/>
    <p:sldId id="448" r:id="rId24"/>
    <p:sldId id="449" r:id="rId25"/>
    <p:sldId id="426" r:id="rId26"/>
    <p:sldId id="427" r:id="rId27"/>
    <p:sldId id="428" r:id="rId28"/>
    <p:sldId id="429" r:id="rId29"/>
    <p:sldId id="430" r:id="rId30"/>
    <p:sldId id="431" r:id="rId31"/>
    <p:sldId id="400" r:id="rId32"/>
    <p:sldId id="452" r:id="rId33"/>
  </p:sldIdLst>
  <p:sldSz cx="12192000" cy="6858000"/>
  <p:notesSz cx="6797675" cy="9926638"/>
  <p:defaultTextStyle>
    <a:defPPr>
      <a:defRPr lang="en-US"/>
    </a:defPPr>
    <a:lvl1pPr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5pPr>
    <a:lvl6pPr marL="2286000" algn="l" defTabSz="914400" rtl="0" eaLnBrk="1" latinLnBrk="0" hangingPunct="1">
      <a:defRPr kern="1200">
        <a:solidFill>
          <a:schemeClr val="tx1"/>
        </a:solidFill>
        <a:latin typeface="Century Gothic" panose="020B0502020202020204" pitchFamily="34" charset="0"/>
        <a:ea typeface="+mn-ea"/>
        <a:cs typeface="+mn-cs"/>
      </a:defRPr>
    </a:lvl6pPr>
    <a:lvl7pPr marL="2743200" algn="l" defTabSz="914400" rtl="0" eaLnBrk="1" latinLnBrk="0" hangingPunct="1">
      <a:defRPr kern="1200">
        <a:solidFill>
          <a:schemeClr val="tx1"/>
        </a:solidFill>
        <a:latin typeface="Century Gothic" panose="020B0502020202020204" pitchFamily="34" charset="0"/>
        <a:ea typeface="+mn-ea"/>
        <a:cs typeface="+mn-cs"/>
      </a:defRPr>
    </a:lvl7pPr>
    <a:lvl8pPr marL="3200400" algn="l" defTabSz="914400" rtl="0" eaLnBrk="1" latinLnBrk="0" hangingPunct="1">
      <a:defRPr kern="1200">
        <a:solidFill>
          <a:schemeClr val="tx1"/>
        </a:solidFill>
        <a:latin typeface="Century Gothic" panose="020B0502020202020204" pitchFamily="34" charset="0"/>
        <a:ea typeface="+mn-ea"/>
        <a:cs typeface="+mn-cs"/>
      </a:defRPr>
    </a:lvl8pPr>
    <a:lvl9pPr marL="3657600" algn="l" defTabSz="914400" rtl="0" eaLnBrk="1" latinLnBrk="0" hangingPunct="1">
      <a:defRPr kern="1200">
        <a:solidFill>
          <a:schemeClr val="tx1"/>
        </a:solidFill>
        <a:latin typeface="Century Gothic" panose="020B0502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CC"/>
    <a:srgbClr val="0000FF"/>
    <a:srgbClr val="FF6600"/>
    <a:srgbClr val="009442"/>
    <a:srgbClr val="679966"/>
    <a:srgbClr val="262626"/>
    <a:srgbClr val="669966"/>
    <a:srgbClr val="56BF79"/>
    <a:srgbClr val="669999"/>
    <a:srgbClr val="CD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ile medio 2 - Colore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Stile medio 2 - Color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Stile medio 2 - Color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E3FDE45-AF77-4B5C-9715-49D594BDF05E}" styleName="Stile chiaro 1 - Colore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1" autoAdjust="0"/>
    <p:restoredTop sz="94660"/>
  </p:normalViewPr>
  <p:slideViewPr>
    <p:cSldViewPr snapToGrid="0">
      <p:cViewPr varScale="1">
        <p:scale>
          <a:sx n="89" d="100"/>
          <a:sy n="89" d="100"/>
        </p:scale>
        <p:origin x="466" y="77"/>
      </p:cViewPr>
      <p:guideLst>
        <p:guide orient="horz" pos="2160"/>
        <p:guide pos="3840"/>
      </p:guideLst>
    </p:cSldViewPr>
  </p:slideViewPr>
  <p:notesTextViewPr>
    <p:cViewPr>
      <p:scale>
        <a:sx n="1" d="1"/>
        <a:sy n="1" d="1"/>
      </p:scale>
      <p:origin x="0" y="0"/>
    </p:cViewPr>
  </p:notesTextViewPr>
  <p:notesViewPr>
    <p:cSldViewPr snapToGrid="0">
      <p:cViewPr varScale="1">
        <p:scale>
          <a:sx n="86" d="100"/>
          <a:sy n="86" d="100"/>
        </p:scale>
        <p:origin x="378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1" y="0"/>
            <a:ext cx="2945659" cy="498056"/>
          </a:xfrm>
          <a:prstGeom prst="rect">
            <a:avLst/>
          </a:prstGeom>
        </p:spPr>
        <p:txBody>
          <a:bodyPr vert="horz" lIns="91440" tIns="45720" rIns="91440" bIns="45720" rtlCol="0"/>
          <a:lstStyle>
            <a:lvl1pPr algn="l">
              <a:defRPr sz="1200" dirty="0"/>
            </a:lvl1pPr>
          </a:lstStyle>
          <a:p>
            <a:pPr>
              <a:defRPr/>
            </a:pPr>
            <a:endParaRPr lang="it-IT"/>
          </a:p>
        </p:txBody>
      </p:sp>
      <p:sp>
        <p:nvSpPr>
          <p:cNvPr id="3" name="Segnaposto data 2"/>
          <p:cNvSpPr>
            <a:spLocks noGrp="1"/>
          </p:cNvSpPr>
          <p:nvPr>
            <p:ph type="dt" sz="quarter" idx="1"/>
          </p:nvPr>
        </p:nvSpPr>
        <p:spPr>
          <a:xfrm>
            <a:off x="3850444" y="0"/>
            <a:ext cx="2945659" cy="498056"/>
          </a:xfrm>
          <a:prstGeom prst="rect">
            <a:avLst/>
          </a:prstGeom>
        </p:spPr>
        <p:txBody>
          <a:bodyPr vert="horz" lIns="91440" tIns="45720" rIns="91440" bIns="45720" rtlCol="0"/>
          <a:lstStyle>
            <a:lvl1pPr algn="r">
              <a:defRPr sz="1200"/>
            </a:lvl1pPr>
          </a:lstStyle>
          <a:p>
            <a:pPr>
              <a:defRPr/>
            </a:pPr>
            <a:fld id="{546583DB-F79A-427B-A28E-891AE8F84C5A}" type="datetimeFigureOut">
              <a:rPr lang="it-IT"/>
              <a:pPr>
                <a:defRPr/>
              </a:pPr>
              <a:t>12/12/2016</a:t>
            </a:fld>
            <a:endParaRPr lang="it-IT" dirty="0"/>
          </a:p>
        </p:txBody>
      </p:sp>
      <p:sp>
        <p:nvSpPr>
          <p:cNvPr id="4" name="Segnaposto piè di pagina 3"/>
          <p:cNvSpPr>
            <a:spLocks noGrp="1"/>
          </p:cNvSpPr>
          <p:nvPr>
            <p:ph type="ftr" sz="quarter" idx="2"/>
          </p:nvPr>
        </p:nvSpPr>
        <p:spPr>
          <a:xfrm>
            <a:off x="1" y="9428584"/>
            <a:ext cx="2945659" cy="498054"/>
          </a:xfrm>
          <a:prstGeom prst="rect">
            <a:avLst/>
          </a:prstGeom>
        </p:spPr>
        <p:txBody>
          <a:bodyPr vert="horz" lIns="91440" tIns="45720" rIns="91440" bIns="45720" rtlCol="0" anchor="b"/>
          <a:lstStyle>
            <a:lvl1pPr algn="l">
              <a:defRPr sz="1200" dirty="0"/>
            </a:lvl1pPr>
          </a:lstStyle>
          <a:p>
            <a:pPr>
              <a:defRPr/>
            </a:pPr>
            <a:endParaRPr lang="it-IT"/>
          </a:p>
        </p:txBody>
      </p:sp>
      <p:sp>
        <p:nvSpPr>
          <p:cNvPr id="5" name="Segnaposto numero diapositiva 4"/>
          <p:cNvSpPr>
            <a:spLocks noGrp="1"/>
          </p:cNvSpPr>
          <p:nvPr>
            <p:ph type="sldNum" sz="quarter" idx="3"/>
          </p:nvPr>
        </p:nvSpPr>
        <p:spPr>
          <a:xfrm>
            <a:off x="3850444" y="9428584"/>
            <a:ext cx="2945659" cy="498054"/>
          </a:xfrm>
          <a:prstGeom prst="rect">
            <a:avLst/>
          </a:prstGeom>
        </p:spPr>
        <p:txBody>
          <a:bodyPr vert="horz" lIns="91440" tIns="45720" rIns="91440" bIns="45720" rtlCol="0" anchor="b"/>
          <a:lstStyle>
            <a:lvl1pPr algn="r">
              <a:defRPr sz="1200"/>
            </a:lvl1pPr>
          </a:lstStyle>
          <a:p>
            <a:pPr>
              <a:defRPr/>
            </a:pPr>
            <a:fld id="{8EB78AA0-519C-483E-A335-F937F0B4EFB4}" type="slidenum">
              <a:rPr lang="it-IT"/>
              <a:pPr>
                <a:defRPr/>
              </a:pPr>
              <a:t>‹N›</a:t>
            </a:fld>
            <a:endParaRPr lang="it-IT" dirty="0"/>
          </a:p>
        </p:txBody>
      </p:sp>
    </p:spTree>
    <p:extLst>
      <p:ext uri="{BB962C8B-B14F-4D97-AF65-F5344CB8AC3E}">
        <p14:creationId xmlns:p14="http://schemas.microsoft.com/office/powerpoint/2010/main" val="15026220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1" y="0"/>
            <a:ext cx="2945659" cy="498056"/>
          </a:xfrm>
          <a:prstGeom prst="rect">
            <a:avLst/>
          </a:prstGeom>
        </p:spPr>
        <p:txBody>
          <a:bodyPr vert="horz" lIns="91440" tIns="45720" rIns="91440" bIns="45720" rtlCol="0"/>
          <a:lstStyle>
            <a:lvl1pPr algn="l" eaLnBrk="1" fontAlgn="auto" hangingPunct="1">
              <a:spcBef>
                <a:spcPts val="0"/>
              </a:spcBef>
              <a:spcAft>
                <a:spcPts val="0"/>
              </a:spcAft>
              <a:defRPr sz="1200" dirty="0">
                <a:latin typeface="+mn-lt"/>
              </a:defRPr>
            </a:lvl1pPr>
          </a:lstStyle>
          <a:p>
            <a:pPr>
              <a:defRPr/>
            </a:pPr>
            <a:endParaRPr lang="it-IT"/>
          </a:p>
        </p:txBody>
      </p:sp>
      <p:sp>
        <p:nvSpPr>
          <p:cNvPr id="3" name="Segnaposto data 2"/>
          <p:cNvSpPr>
            <a:spLocks noGrp="1"/>
          </p:cNvSpPr>
          <p:nvPr>
            <p:ph type="dt" idx="1"/>
          </p:nvPr>
        </p:nvSpPr>
        <p:spPr>
          <a:xfrm>
            <a:off x="3850444" y="0"/>
            <a:ext cx="2945659" cy="498056"/>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1ABA4620-9E67-4D7C-99E1-E1C351E48CD1}" type="datetimeFigureOut">
              <a:rPr lang="it-IT"/>
              <a:pPr>
                <a:defRPr/>
              </a:pPr>
              <a:t>12/12/2016</a:t>
            </a:fld>
            <a:endParaRPr lang="it-IT" dirty="0"/>
          </a:p>
        </p:txBody>
      </p:sp>
      <p:sp>
        <p:nvSpPr>
          <p:cNvPr id="4" name="Segnaposto immagine diapositiva 3"/>
          <p:cNvSpPr>
            <a:spLocks noGrp="1" noRot="1" noChangeAspect="1"/>
          </p:cNvSpPr>
          <p:nvPr>
            <p:ph type="sldImg" idx="2"/>
          </p:nvPr>
        </p:nvSpPr>
        <p:spPr>
          <a:xfrm>
            <a:off x="420688" y="1241425"/>
            <a:ext cx="5956300" cy="3349625"/>
          </a:xfrm>
          <a:prstGeom prst="rect">
            <a:avLst/>
          </a:prstGeom>
          <a:noFill/>
          <a:ln w="12700">
            <a:solidFill>
              <a:prstClr val="black"/>
            </a:solidFill>
          </a:ln>
        </p:spPr>
        <p:txBody>
          <a:bodyPr vert="horz" lIns="91440" tIns="45720" rIns="91440" bIns="45720" rtlCol="0" anchor="ctr"/>
          <a:lstStyle/>
          <a:p>
            <a:pPr lvl="0"/>
            <a:endParaRPr lang="it-IT" noProof="0" dirty="0"/>
          </a:p>
        </p:txBody>
      </p:sp>
      <p:sp>
        <p:nvSpPr>
          <p:cNvPr id="5" name="Segnaposto note 4"/>
          <p:cNvSpPr>
            <a:spLocks noGrp="1"/>
          </p:cNvSpPr>
          <p:nvPr>
            <p:ph type="body" sz="quarter" idx="3"/>
          </p:nvPr>
        </p:nvSpPr>
        <p:spPr>
          <a:xfrm>
            <a:off x="679768" y="4777196"/>
            <a:ext cx="5438140" cy="3908613"/>
          </a:xfrm>
          <a:prstGeom prst="rect">
            <a:avLst/>
          </a:prstGeom>
        </p:spPr>
        <p:txBody>
          <a:bodyPr vert="horz" lIns="91440" tIns="45720" rIns="91440" bIns="45720" rtlCol="0"/>
          <a:lstStyle/>
          <a:p>
            <a:pPr lvl="0"/>
            <a:r>
              <a:rPr lang="it-IT" noProof="0"/>
              <a:t>Fare clic per modificare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p:cNvSpPr>
            <a:spLocks noGrp="1"/>
          </p:cNvSpPr>
          <p:nvPr>
            <p:ph type="ftr" sz="quarter" idx="4"/>
          </p:nvPr>
        </p:nvSpPr>
        <p:spPr>
          <a:xfrm>
            <a:off x="1" y="9428584"/>
            <a:ext cx="2945659" cy="498054"/>
          </a:xfrm>
          <a:prstGeom prst="rect">
            <a:avLst/>
          </a:prstGeom>
        </p:spPr>
        <p:txBody>
          <a:bodyPr vert="horz" lIns="91440" tIns="45720" rIns="91440" bIns="45720" rtlCol="0" anchor="b"/>
          <a:lstStyle>
            <a:lvl1pPr algn="l" eaLnBrk="1" fontAlgn="auto" hangingPunct="1">
              <a:spcBef>
                <a:spcPts val="0"/>
              </a:spcBef>
              <a:spcAft>
                <a:spcPts val="0"/>
              </a:spcAft>
              <a:defRPr sz="1200" dirty="0">
                <a:latin typeface="+mn-lt"/>
              </a:defRPr>
            </a:lvl1pPr>
          </a:lstStyle>
          <a:p>
            <a:pPr>
              <a:defRPr/>
            </a:pPr>
            <a:endParaRPr lang="it-IT"/>
          </a:p>
        </p:txBody>
      </p:sp>
      <p:sp>
        <p:nvSpPr>
          <p:cNvPr id="7" name="Segnaposto numero diapositiva 6"/>
          <p:cNvSpPr>
            <a:spLocks noGrp="1"/>
          </p:cNvSpPr>
          <p:nvPr>
            <p:ph type="sldNum" sz="quarter" idx="5"/>
          </p:nvPr>
        </p:nvSpPr>
        <p:spPr>
          <a:xfrm>
            <a:off x="3850444" y="9428584"/>
            <a:ext cx="2945659" cy="498054"/>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065E3C2A-0DDB-417B-B7B8-A06652F05B47}" type="slidenum">
              <a:rPr lang="it-IT"/>
              <a:pPr>
                <a:defRPr/>
              </a:pPr>
              <a:t>‹N›</a:t>
            </a:fld>
            <a:endParaRPr lang="it-IT" dirty="0"/>
          </a:p>
        </p:txBody>
      </p:sp>
    </p:spTree>
    <p:extLst>
      <p:ext uri="{BB962C8B-B14F-4D97-AF65-F5344CB8AC3E}">
        <p14:creationId xmlns:p14="http://schemas.microsoft.com/office/powerpoint/2010/main" val="4848285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065E3C2A-0DDB-417B-B7B8-A06652F05B47}" type="slidenum">
              <a:rPr lang="it-IT" smtClean="0"/>
              <a:pPr>
                <a:defRPr/>
              </a:pPr>
              <a:t>13</a:t>
            </a:fld>
            <a:endParaRPr lang="it-IT" dirty="0"/>
          </a:p>
        </p:txBody>
      </p:sp>
    </p:spTree>
    <p:extLst>
      <p:ext uri="{BB962C8B-B14F-4D97-AF65-F5344CB8AC3E}">
        <p14:creationId xmlns:p14="http://schemas.microsoft.com/office/powerpoint/2010/main" val="294392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065E3C2A-0DDB-417B-B7B8-A06652F05B47}" type="slidenum">
              <a:rPr lang="it-IT" smtClean="0"/>
              <a:pPr>
                <a:defRPr/>
              </a:pPr>
              <a:t>14</a:t>
            </a:fld>
            <a:endParaRPr lang="it-IT" dirty="0"/>
          </a:p>
        </p:txBody>
      </p:sp>
    </p:spTree>
    <p:extLst>
      <p:ext uri="{BB962C8B-B14F-4D97-AF65-F5344CB8AC3E}">
        <p14:creationId xmlns:p14="http://schemas.microsoft.com/office/powerpoint/2010/main" val="40839800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065E3C2A-0DDB-417B-B7B8-A06652F05B47}" type="slidenum">
              <a:rPr lang="it-IT" smtClean="0"/>
              <a:pPr>
                <a:defRPr/>
              </a:pPr>
              <a:t>16</a:t>
            </a:fld>
            <a:endParaRPr lang="it-IT" dirty="0"/>
          </a:p>
        </p:txBody>
      </p:sp>
    </p:spTree>
    <p:extLst>
      <p:ext uri="{BB962C8B-B14F-4D97-AF65-F5344CB8AC3E}">
        <p14:creationId xmlns:p14="http://schemas.microsoft.com/office/powerpoint/2010/main" val="3277490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065E3C2A-0DDB-417B-B7B8-A06652F05B47}" type="slidenum">
              <a:rPr lang="it-IT" smtClean="0"/>
              <a:pPr>
                <a:defRPr/>
              </a:pPr>
              <a:t>25</a:t>
            </a:fld>
            <a:endParaRPr lang="it-IT" dirty="0"/>
          </a:p>
        </p:txBody>
      </p:sp>
    </p:spTree>
    <p:extLst>
      <p:ext uri="{BB962C8B-B14F-4D97-AF65-F5344CB8AC3E}">
        <p14:creationId xmlns:p14="http://schemas.microsoft.com/office/powerpoint/2010/main" val="258207606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vmlDrawing" Target="../drawings/vmlDrawing2.vml"/><Relationship Id="rId4" Type="http://schemas.openxmlformats.org/officeDocument/2006/relationships/image" Target="../media/image1.emf"/></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960245" y="2514600"/>
            <a:ext cx="9544367" cy="2262781"/>
          </a:xfrm>
        </p:spPr>
        <p:txBody>
          <a:bodyPr anchor="b">
            <a:normAutofit/>
          </a:bodyPr>
          <a:lstStyle>
            <a:lvl1pPr>
              <a:defRPr sz="5400"/>
            </a:lvl1pPr>
          </a:lstStyle>
          <a:p>
            <a:r>
              <a:rPr lang="it-IT"/>
              <a:t>Fare clic per modificare lo stile del titolo</a:t>
            </a:r>
            <a:endParaRPr lang="en-US" dirty="0"/>
          </a:p>
        </p:txBody>
      </p:sp>
      <p:sp>
        <p:nvSpPr>
          <p:cNvPr id="3" name="Subtitle 2"/>
          <p:cNvSpPr>
            <a:spLocks noGrp="1"/>
          </p:cNvSpPr>
          <p:nvPr>
            <p:ph type="subTitle" idx="1"/>
          </p:nvPr>
        </p:nvSpPr>
        <p:spPr>
          <a:xfrm>
            <a:off x="1960245" y="4777379"/>
            <a:ext cx="9544367" cy="1126283"/>
          </a:xfrm>
        </p:spPr>
        <p:txBody>
          <a:bodyPr/>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5" name="Date Placeholder 3"/>
          <p:cNvSpPr>
            <a:spLocks noGrp="1"/>
          </p:cNvSpPr>
          <p:nvPr>
            <p:ph type="dt" sz="half" idx="10"/>
          </p:nvPr>
        </p:nvSpPr>
        <p:spPr>
          <a:xfrm>
            <a:off x="7639051" y="6130925"/>
            <a:ext cx="3868738" cy="369888"/>
          </a:xfrm>
        </p:spPr>
        <p:txBody>
          <a:bodyPr/>
          <a:lstStyle>
            <a:lvl1pPr>
              <a:defRPr dirty="0" smtClean="0"/>
            </a:lvl1pPr>
          </a:lstStyle>
          <a:p>
            <a:pPr>
              <a:defRPr/>
            </a:pPr>
            <a:endParaRPr lang="en-US" dirty="0"/>
          </a:p>
        </p:txBody>
      </p:sp>
      <p:sp>
        <p:nvSpPr>
          <p:cNvPr id="6" name="Footer Placeholder 4"/>
          <p:cNvSpPr>
            <a:spLocks noGrp="1"/>
          </p:cNvSpPr>
          <p:nvPr>
            <p:ph type="ftr" sz="quarter" idx="11"/>
          </p:nvPr>
        </p:nvSpPr>
        <p:spPr>
          <a:xfrm>
            <a:off x="1960245" y="6135688"/>
            <a:ext cx="3723595" cy="365125"/>
          </a:xfrm>
        </p:spPr>
        <p:txBody>
          <a:bodyPr/>
          <a:lstStyle>
            <a:lvl1pPr>
              <a:defRPr dirty="0" smtClean="0"/>
            </a:lvl1pPr>
          </a:lstStyle>
          <a:p>
            <a:pPr>
              <a:defRPr/>
            </a:pPr>
            <a:endParaRPr lang="en-US"/>
          </a:p>
        </p:txBody>
      </p:sp>
      <p:graphicFrame>
        <p:nvGraphicFramePr>
          <p:cNvPr id="10" name="Oggetto 9"/>
          <p:cNvGraphicFramePr>
            <a:graphicFrameLocks noChangeAspect="1"/>
          </p:cNvGraphicFramePr>
          <p:nvPr userDrawn="1">
            <p:extLst>
              <p:ext uri="{D42A27DB-BD31-4B8C-83A1-F6EECF244321}">
                <p14:modId xmlns:p14="http://schemas.microsoft.com/office/powerpoint/2010/main" val="74111349"/>
              </p:ext>
            </p:extLst>
          </p:nvPr>
        </p:nvGraphicFramePr>
        <p:xfrm>
          <a:off x="-67962" y="-18000"/>
          <a:ext cx="451953" cy="6894000"/>
        </p:xfrm>
        <a:graphic>
          <a:graphicData uri="http://schemas.openxmlformats.org/presentationml/2006/ole">
            <mc:AlternateContent xmlns:mc="http://schemas.openxmlformats.org/markup-compatibility/2006">
              <mc:Choice xmlns:v="urn:schemas-microsoft-com:vml" Requires="v">
                <p:oleObj spid="_x0000_s2361" name="CorelDRAW" r:id="rId3" imgW="322901" imgH="7928679" progId="CorelDraw.Graphic.17">
                  <p:embed/>
                </p:oleObj>
              </mc:Choice>
              <mc:Fallback>
                <p:oleObj name="CorelDRAW" r:id="rId3" imgW="322901" imgH="7928679" progId="CorelDraw.Graphic.17">
                  <p:embed/>
                  <p:pic>
                    <p:nvPicPr>
                      <p:cNvPr id="12" name="Oggetto 11"/>
                      <p:cNvPicPr/>
                      <p:nvPr/>
                    </p:nvPicPr>
                    <p:blipFill>
                      <a:blip r:embed="rId4"/>
                      <a:stretch>
                        <a:fillRect/>
                      </a:stretch>
                    </p:blipFill>
                    <p:spPr>
                      <a:xfrm>
                        <a:off x="-67962" y="-18000"/>
                        <a:ext cx="451953" cy="6894000"/>
                      </a:xfrm>
                      <a:prstGeom prst="rect">
                        <a:avLst/>
                      </a:prstGeom>
                    </p:spPr>
                  </p:pic>
                </p:oleObj>
              </mc:Fallback>
            </mc:AlternateContent>
          </a:graphicData>
        </a:graphic>
      </p:graphicFrame>
    </p:spTree>
    <p:extLst>
      <p:ext uri="{BB962C8B-B14F-4D97-AF65-F5344CB8AC3E}">
        <p14:creationId xmlns:p14="http://schemas.microsoft.com/office/powerpoint/2010/main" val="105990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4" name="Freeform 11"/>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rgbClr val="6799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2" name="Title 1"/>
          <p:cNvSpPr>
            <a:spLocks noGrp="1"/>
          </p:cNvSpPr>
          <p:nvPr>
            <p:ph type="title"/>
          </p:nvPr>
        </p:nvSpPr>
        <p:spPr>
          <a:xfrm>
            <a:off x="1983105" y="624110"/>
            <a:ext cx="9517542" cy="1280890"/>
          </a:xfrm>
        </p:spPr>
        <p:txBody>
          <a:bodyPr/>
          <a:lstStyle/>
          <a:p>
            <a:r>
              <a:rPr lang="it-IT"/>
              <a:t>Fare clic per modificare lo stile del titolo</a:t>
            </a:r>
            <a:endParaRPr lang="en-US" dirty="0"/>
          </a:p>
        </p:txBody>
      </p:sp>
      <p:sp>
        <p:nvSpPr>
          <p:cNvPr id="3" name="Content Placeholder 2"/>
          <p:cNvSpPr>
            <a:spLocks noGrp="1"/>
          </p:cNvSpPr>
          <p:nvPr>
            <p:ph idx="1"/>
          </p:nvPr>
        </p:nvSpPr>
        <p:spPr>
          <a:xfrm>
            <a:off x="1983105" y="2133600"/>
            <a:ext cx="9521507" cy="3777622"/>
          </a:xfrm>
        </p:spPr>
        <p:txBody>
          <a:bodyPr/>
          <a:lstStyle>
            <a:lvl1pPr>
              <a:buClr>
                <a:srgbClr val="FF6501"/>
              </a:buClr>
              <a:defRPr/>
            </a:lvl1pPr>
            <a:lvl2pPr>
              <a:buClr>
                <a:srgbClr val="FF6501"/>
              </a:buClr>
              <a:defRPr/>
            </a:lvl2pPr>
            <a:lvl3pPr>
              <a:buClr>
                <a:srgbClr val="FF6501"/>
              </a:buClr>
              <a:defRPr/>
            </a:lvl3pPr>
            <a:lvl4pPr>
              <a:buClr>
                <a:srgbClr val="FF6501"/>
              </a:buClr>
              <a:defRPr/>
            </a:lvl4pPr>
            <a:lvl5pPr>
              <a:buClr>
                <a:srgbClr val="FF6501"/>
              </a:buClr>
              <a:defRPr/>
            </a:lvl5p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endParaRPr lang="en-US" dirty="0"/>
          </a:p>
        </p:txBody>
      </p:sp>
      <p:sp>
        <p:nvSpPr>
          <p:cNvPr id="6" name="Date Placeholder 3"/>
          <p:cNvSpPr>
            <a:spLocks noGrp="1"/>
          </p:cNvSpPr>
          <p:nvPr>
            <p:ph type="dt" sz="half" idx="10"/>
          </p:nvPr>
        </p:nvSpPr>
        <p:spPr/>
        <p:txBody>
          <a:bodyPr/>
          <a:lstStyle>
            <a:lvl1pPr>
              <a:defRPr dirty="0" smtClean="0"/>
            </a:lvl1pPr>
          </a:lstStyle>
          <a:p>
            <a:pPr>
              <a:defRPr/>
            </a:pPr>
            <a:endParaRPr lang="en-US" dirty="0"/>
          </a:p>
        </p:txBody>
      </p:sp>
      <p:sp>
        <p:nvSpPr>
          <p:cNvPr id="7" name="Footer Placeholder 4"/>
          <p:cNvSpPr>
            <a:spLocks noGrp="1"/>
          </p:cNvSpPr>
          <p:nvPr>
            <p:ph type="ftr" sz="quarter" idx="11"/>
          </p:nvPr>
        </p:nvSpPr>
        <p:spPr>
          <a:xfrm>
            <a:off x="1983105" y="6135688"/>
            <a:ext cx="3755366" cy="365125"/>
          </a:xfrm>
        </p:spPr>
        <p:txBody>
          <a:bodyPr/>
          <a:lstStyle>
            <a:lvl1pPr>
              <a:defRPr dirty="0" smtClean="0"/>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B2D3D1F1-375F-4D34-BD2F-2D3F7ECFE057}" type="slidenum">
              <a:rPr lang="en-US"/>
              <a:pPr>
                <a:defRPr/>
              </a:pPr>
              <a:t>‹N›</a:t>
            </a:fld>
            <a:endParaRPr lang="en-US" dirty="0"/>
          </a:p>
        </p:txBody>
      </p:sp>
      <p:pic>
        <p:nvPicPr>
          <p:cNvPr id="9" name="Immagine 8"/>
          <p:cNvPicPr>
            <a:picLocks noChangeAspect="1"/>
          </p:cNvPicPr>
          <p:nvPr userDrawn="1"/>
        </p:nvPicPr>
        <p:blipFill>
          <a:blip r:embed="rId2"/>
          <a:stretch>
            <a:fillRect/>
          </a:stretch>
        </p:blipFill>
        <p:spPr>
          <a:xfrm>
            <a:off x="92345" y="86457"/>
            <a:ext cx="1218930" cy="720000"/>
          </a:xfrm>
          <a:prstGeom prst="rect">
            <a:avLst/>
          </a:prstGeom>
        </p:spPr>
      </p:pic>
    </p:spTree>
    <p:extLst>
      <p:ext uri="{BB962C8B-B14F-4D97-AF65-F5344CB8AC3E}">
        <p14:creationId xmlns:p14="http://schemas.microsoft.com/office/powerpoint/2010/main" val="40817841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oleObject" Target="../embeddings/oleObject1.bin"/><Relationship Id="rId5" Type="http://schemas.openxmlformats.org/officeDocument/2006/relationships/image" Target="../media/image2.jpeg"/><Relationship Id="rId4" Type="http://schemas.openxmlformats.org/officeDocument/2006/relationships/vmlDrawing" Target="../drawings/vmlDrawing1.v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5"/>
          <a:srcRect/>
          <a:stretch>
            <a:fillRect/>
          </a:stretch>
        </a:blipFill>
        <a:effectLst/>
      </p:bgPr>
    </p:bg>
    <p:spTree>
      <p:nvGrpSpPr>
        <p:cNvPr id="1" name=""/>
        <p:cNvGrpSpPr/>
        <p:nvPr/>
      </p:nvGrpSpPr>
      <p:grpSpPr>
        <a:xfrm>
          <a:off x="0" y="0"/>
          <a:ext cx="0" cy="0"/>
          <a:chOff x="0" y="0"/>
          <a:chExt cx="0" cy="0"/>
        </a:xfrm>
      </p:grpSpPr>
      <p:grpSp>
        <p:nvGrpSpPr>
          <p:cNvPr id="1026" name="Group 22"/>
          <p:cNvGrpSpPr>
            <a:grpSpLocks/>
          </p:cNvGrpSpPr>
          <p:nvPr/>
        </p:nvGrpSpPr>
        <p:grpSpPr bwMode="auto">
          <a:xfrm>
            <a:off x="0" y="228600"/>
            <a:ext cx="2851150" cy="6638925"/>
            <a:chOff x="2487613" y="285750"/>
            <a:chExt cx="2428875" cy="5654676"/>
          </a:xfrm>
        </p:grpSpPr>
        <p:sp>
          <p:nvSpPr>
            <p:cNvPr id="1055" name="Freeform 11"/>
            <p:cNvSpPr>
              <a:spLocks/>
            </p:cNvSpPr>
            <p:nvPr/>
          </p:nvSpPr>
          <p:spPr bwMode="auto">
            <a:xfrm>
              <a:off x="2487613" y="2284413"/>
              <a:ext cx="85725" cy="533400"/>
            </a:xfrm>
            <a:custGeom>
              <a:avLst/>
              <a:gdLst>
                <a:gd name="T0" fmla="*/ 2147483646 w 22"/>
                <a:gd name="T1" fmla="*/ 2147483646 h 136"/>
                <a:gd name="T2" fmla="*/ 2147483646 w 22"/>
                <a:gd name="T3" fmla="*/ 2147483646 h 136"/>
                <a:gd name="T4" fmla="*/ 0 w 22"/>
                <a:gd name="T5" fmla="*/ 0 h 136"/>
                <a:gd name="T6" fmla="*/ 0 w 22"/>
                <a:gd name="T7" fmla="*/ 2147483646 h 136"/>
                <a:gd name="T8" fmla="*/ 2147483646 w 22"/>
                <a:gd name="T9" fmla="*/ 2147483646 h 136"/>
                <a:gd name="T10" fmla="*/ 2147483646 w 22"/>
                <a:gd name="T11" fmla="*/ 2147483646 h 13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1056" name="Freeform 13"/>
            <p:cNvSpPr>
              <a:spLocks/>
            </p:cNvSpPr>
            <p:nvPr/>
          </p:nvSpPr>
          <p:spPr bwMode="auto">
            <a:xfrm>
              <a:off x="3175001" y="4730750"/>
              <a:ext cx="519113" cy="1209675"/>
            </a:xfrm>
            <a:custGeom>
              <a:avLst/>
              <a:gdLst>
                <a:gd name="T0" fmla="*/ 2147483646 w 132"/>
                <a:gd name="T1" fmla="*/ 2147483646 h 308"/>
                <a:gd name="T2" fmla="*/ 0 w 132"/>
                <a:gd name="T3" fmla="*/ 0 h 308"/>
                <a:gd name="T4" fmla="*/ 0 w 132"/>
                <a:gd name="T5" fmla="*/ 2147483646 h 308"/>
                <a:gd name="T6" fmla="*/ 2147483646 w 132"/>
                <a:gd name="T7" fmla="*/ 2147483646 h 308"/>
                <a:gd name="T8" fmla="*/ 2147483646 w 132"/>
                <a:gd name="T9" fmla="*/ 2147483646 h 308"/>
                <a:gd name="T10" fmla="*/ 2147483646 w 132"/>
                <a:gd name="T11" fmla="*/ 2147483646 h 308"/>
                <a:gd name="T12" fmla="*/ 2147483646 w 132"/>
                <a:gd name="T13" fmla="*/ 2147483646 h 308"/>
                <a:gd name="T14" fmla="*/ 2147483646 w 132"/>
                <a:gd name="T15" fmla="*/ 2147483646 h 30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1057" name="Freeform 14"/>
            <p:cNvSpPr>
              <a:spLocks/>
            </p:cNvSpPr>
            <p:nvPr/>
          </p:nvSpPr>
          <p:spPr bwMode="auto">
            <a:xfrm>
              <a:off x="3305176" y="5630863"/>
              <a:ext cx="146050" cy="309563"/>
            </a:xfrm>
            <a:custGeom>
              <a:avLst/>
              <a:gdLst>
                <a:gd name="T0" fmla="*/ 2147483646 w 37"/>
                <a:gd name="T1" fmla="*/ 2147483646 h 79"/>
                <a:gd name="T2" fmla="*/ 2147483646 w 37"/>
                <a:gd name="T3" fmla="*/ 2147483646 h 79"/>
                <a:gd name="T4" fmla="*/ 0 w 37"/>
                <a:gd name="T5" fmla="*/ 0 h 79"/>
                <a:gd name="T6" fmla="*/ 2147483646 w 37"/>
                <a:gd name="T7" fmla="*/ 2147483646 h 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1058" name="Freeform 15"/>
            <p:cNvSpPr>
              <a:spLocks/>
            </p:cNvSpPr>
            <p:nvPr/>
          </p:nvSpPr>
          <p:spPr bwMode="auto">
            <a:xfrm>
              <a:off x="2573338" y="2817813"/>
              <a:ext cx="700088" cy="2835275"/>
            </a:xfrm>
            <a:custGeom>
              <a:avLst/>
              <a:gdLst>
                <a:gd name="T0" fmla="*/ 2147483646 w 178"/>
                <a:gd name="T1" fmla="*/ 2147483646 h 722"/>
                <a:gd name="T2" fmla="*/ 2147483646 w 178"/>
                <a:gd name="T3" fmla="*/ 2147483646 h 722"/>
                <a:gd name="T4" fmla="*/ 2147483646 w 178"/>
                <a:gd name="T5" fmla="*/ 2147483646 h 722"/>
                <a:gd name="T6" fmla="*/ 2147483646 w 178"/>
                <a:gd name="T7" fmla="*/ 2147483646 h 722"/>
                <a:gd name="T8" fmla="*/ 0 w 178"/>
                <a:gd name="T9" fmla="*/ 0 h 722"/>
                <a:gd name="T10" fmla="*/ 2147483646 w 178"/>
                <a:gd name="T11" fmla="*/ 2147483646 h 722"/>
                <a:gd name="T12" fmla="*/ 2147483646 w 178"/>
                <a:gd name="T13" fmla="*/ 2147483646 h 722"/>
                <a:gd name="T14" fmla="*/ 2147483646 w 178"/>
                <a:gd name="T15" fmla="*/ 2147483646 h 722"/>
                <a:gd name="T16" fmla="*/ 2147483646 w 178"/>
                <a:gd name="T17" fmla="*/ 2147483646 h 722"/>
                <a:gd name="T18" fmla="*/ 2147483646 w 178"/>
                <a:gd name="T19" fmla="*/ 2147483646 h 722"/>
                <a:gd name="T20" fmla="*/ 2147483646 w 178"/>
                <a:gd name="T21" fmla="*/ 2147483646 h 72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rgbClr val="6799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1059" name="Freeform 16"/>
            <p:cNvSpPr>
              <a:spLocks/>
            </p:cNvSpPr>
            <p:nvPr/>
          </p:nvSpPr>
          <p:spPr bwMode="auto">
            <a:xfrm>
              <a:off x="2506663" y="285750"/>
              <a:ext cx="90488" cy="2493963"/>
            </a:xfrm>
            <a:custGeom>
              <a:avLst/>
              <a:gdLst>
                <a:gd name="T0" fmla="*/ 2147483646 w 23"/>
                <a:gd name="T1" fmla="*/ 2147483646 h 635"/>
                <a:gd name="T2" fmla="*/ 2147483646 w 23"/>
                <a:gd name="T3" fmla="*/ 2147483646 h 635"/>
                <a:gd name="T4" fmla="*/ 2147483646 w 23"/>
                <a:gd name="T5" fmla="*/ 2147483646 h 635"/>
                <a:gd name="T6" fmla="*/ 2147483646 w 23"/>
                <a:gd name="T7" fmla="*/ 2147483646 h 635"/>
                <a:gd name="T8" fmla="*/ 2147483646 w 23"/>
                <a:gd name="T9" fmla="*/ 2147483646 h 635"/>
                <a:gd name="T10" fmla="*/ 2147483646 w 23"/>
                <a:gd name="T11" fmla="*/ 2147483646 h 635"/>
                <a:gd name="T12" fmla="*/ 2147483646 w 23"/>
                <a:gd name="T13" fmla="*/ 0 h 635"/>
                <a:gd name="T14" fmla="*/ 2147483646 w 23"/>
                <a:gd name="T15" fmla="*/ 0 h 635"/>
                <a:gd name="T16" fmla="*/ 2147483646 w 23"/>
                <a:gd name="T17" fmla="*/ 2147483646 h 635"/>
                <a:gd name="T18" fmla="*/ 2147483646 w 23"/>
                <a:gd name="T19" fmla="*/ 2147483646 h 6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1060" name="Freeform 17"/>
            <p:cNvSpPr>
              <a:spLocks/>
            </p:cNvSpPr>
            <p:nvPr/>
          </p:nvSpPr>
          <p:spPr bwMode="auto">
            <a:xfrm>
              <a:off x="2554288" y="2598738"/>
              <a:ext cx="66675" cy="420688"/>
            </a:xfrm>
            <a:custGeom>
              <a:avLst/>
              <a:gdLst>
                <a:gd name="T0" fmla="*/ 0 w 17"/>
                <a:gd name="T1" fmla="*/ 0 h 107"/>
                <a:gd name="T2" fmla="*/ 2147483646 w 17"/>
                <a:gd name="T3" fmla="*/ 2147483646 h 107"/>
                <a:gd name="T4" fmla="*/ 2147483646 w 17"/>
                <a:gd name="T5" fmla="*/ 2147483646 h 107"/>
                <a:gd name="T6" fmla="*/ 2147483646 w 17"/>
                <a:gd name="T7" fmla="*/ 2147483646 h 107"/>
                <a:gd name="T8" fmla="*/ 2147483646 w 17"/>
                <a:gd name="T9" fmla="*/ 2147483646 h 107"/>
                <a:gd name="T10" fmla="*/ 0 w 17"/>
                <a:gd name="T11" fmla="*/ 0 h 10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1061" name="Freeform 18"/>
            <p:cNvSpPr>
              <a:spLocks/>
            </p:cNvSpPr>
            <p:nvPr/>
          </p:nvSpPr>
          <p:spPr bwMode="auto">
            <a:xfrm>
              <a:off x="3143251" y="4757738"/>
              <a:ext cx="161925" cy="873125"/>
            </a:xfrm>
            <a:custGeom>
              <a:avLst/>
              <a:gdLst>
                <a:gd name="T0" fmla="*/ 0 w 41"/>
                <a:gd name="T1" fmla="*/ 0 h 222"/>
                <a:gd name="T2" fmla="*/ 2147483646 w 41"/>
                <a:gd name="T3" fmla="*/ 2147483646 h 222"/>
                <a:gd name="T4" fmla="*/ 2147483646 w 41"/>
                <a:gd name="T5" fmla="*/ 2147483646 h 222"/>
                <a:gd name="T6" fmla="*/ 2147483646 w 41"/>
                <a:gd name="T7" fmla="*/ 2147483646 h 222"/>
                <a:gd name="T8" fmla="*/ 2147483646 w 41"/>
                <a:gd name="T9" fmla="*/ 2147483646 h 222"/>
                <a:gd name="T10" fmla="*/ 2147483646 w 41"/>
                <a:gd name="T11" fmla="*/ 2147483646 h 222"/>
                <a:gd name="T12" fmla="*/ 2147483646 w 41"/>
                <a:gd name="T13" fmla="*/ 2147483646 h 222"/>
                <a:gd name="T14" fmla="*/ 2147483646 w 41"/>
                <a:gd name="T15" fmla="*/ 2147483646 h 222"/>
                <a:gd name="T16" fmla="*/ 2147483646 w 41"/>
                <a:gd name="T17" fmla="*/ 2147483646 h 222"/>
                <a:gd name="T18" fmla="*/ 0 w 41"/>
                <a:gd name="T19" fmla="*/ 0 h 2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1062" name="Freeform 19"/>
            <p:cNvSpPr>
              <a:spLocks/>
            </p:cNvSpPr>
            <p:nvPr/>
          </p:nvSpPr>
          <p:spPr bwMode="auto">
            <a:xfrm>
              <a:off x="3148013" y="1282700"/>
              <a:ext cx="1768475" cy="3448050"/>
            </a:xfrm>
            <a:custGeom>
              <a:avLst/>
              <a:gdLst>
                <a:gd name="T0" fmla="*/ 2147483646 w 450"/>
                <a:gd name="T1" fmla="*/ 2147483646 h 878"/>
                <a:gd name="T2" fmla="*/ 2147483646 w 450"/>
                <a:gd name="T3" fmla="*/ 2147483646 h 878"/>
                <a:gd name="T4" fmla="*/ 2147483646 w 450"/>
                <a:gd name="T5" fmla="*/ 2147483646 h 878"/>
                <a:gd name="T6" fmla="*/ 2147483646 w 450"/>
                <a:gd name="T7" fmla="*/ 2147483646 h 878"/>
                <a:gd name="T8" fmla="*/ 2147483646 w 450"/>
                <a:gd name="T9" fmla="*/ 2147483646 h 878"/>
                <a:gd name="T10" fmla="*/ 2147483646 w 450"/>
                <a:gd name="T11" fmla="*/ 2147483646 h 878"/>
                <a:gd name="T12" fmla="*/ 2147483646 w 450"/>
                <a:gd name="T13" fmla="*/ 2147483646 h 878"/>
                <a:gd name="T14" fmla="*/ 2147483646 w 450"/>
                <a:gd name="T15" fmla="*/ 0 h 878"/>
                <a:gd name="T16" fmla="*/ 2147483646 w 450"/>
                <a:gd name="T17" fmla="*/ 2147483646 h 878"/>
                <a:gd name="T18" fmla="*/ 2147483646 w 450"/>
                <a:gd name="T19" fmla="*/ 2147483646 h 878"/>
                <a:gd name="T20" fmla="*/ 2147483646 w 450"/>
                <a:gd name="T21" fmla="*/ 2147483646 h 878"/>
                <a:gd name="T22" fmla="*/ 2147483646 w 450"/>
                <a:gd name="T23" fmla="*/ 2147483646 h 878"/>
                <a:gd name="T24" fmla="*/ 2147483646 w 450"/>
                <a:gd name="T25" fmla="*/ 2147483646 h 878"/>
                <a:gd name="T26" fmla="*/ 0 w 450"/>
                <a:gd name="T27" fmla="*/ 2147483646 h 878"/>
                <a:gd name="T28" fmla="*/ 0 w 450"/>
                <a:gd name="T29" fmla="*/ 2147483646 h 878"/>
                <a:gd name="T30" fmla="*/ 2147483646 w 450"/>
                <a:gd name="T31" fmla="*/ 2147483646 h 878"/>
                <a:gd name="T32" fmla="*/ 2147483646 w 450"/>
                <a:gd name="T33" fmla="*/ 2147483646 h 87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rgbClr val="6799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1063" name="Freeform 20"/>
            <p:cNvSpPr>
              <a:spLocks/>
            </p:cNvSpPr>
            <p:nvPr/>
          </p:nvSpPr>
          <p:spPr bwMode="auto">
            <a:xfrm>
              <a:off x="3273426" y="5653088"/>
              <a:ext cx="138113" cy="287338"/>
            </a:xfrm>
            <a:custGeom>
              <a:avLst/>
              <a:gdLst>
                <a:gd name="T0" fmla="*/ 0 w 35"/>
                <a:gd name="T1" fmla="*/ 0 h 73"/>
                <a:gd name="T2" fmla="*/ 2147483646 w 35"/>
                <a:gd name="T3" fmla="*/ 2147483646 h 73"/>
                <a:gd name="T4" fmla="*/ 2147483646 w 35"/>
                <a:gd name="T5" fmla="*/ 2147483646 h 73"/>
                <a:gd name="T6" fmla="*/ 0 w 35"/>
                <a:gd name="T7" fmla="*/ 0 h 7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1064" name="Freeform 21"/>
            <p:cNvSpPr>
              <a:spLocks/>
            </p:cNvSpPr>
            <p:nvPr/>
          </p:nvSpPr>
          <p:spPr bwMode="auto">
            <a:xfrm>
              <a:off x="3143251" y="4656138"/>
              <a:ext cx="31750" cy="188913"/>
            </a:xfrm>
            <a:custGeom>
              <a:avLst/>
              <a:gdLst>
                <a:gd name="T0" fmla="*/ 2147483646 w 8"/>
                <a:gd name="T1" fmla="*/ 2147483646 h 48"/>
                <a:gd name="T2" fmla="*/ 2147483646 w 8"/>
                <a:gd name="T3" fmla="*/ 2147483646 h 48"/>
                <a:gd name="T4" fmla="*/ 2147483646 w 8"/>
                <a:gd name="T5" fmla="*/ 2147483646 h 48"/>
                <a:gd name="T6" fmla="*/ 2147483646 w 8"/>
                <a:gd name="T7" fmla="*/ 0 h 48"/>
                <a:gd name="T8" fmla="*/ 0 w 8"/>
                <a:gd name="T9" fmla="*/ 2147483646 h 48"/>
                <a:gd name="T10" fmla="*/ 2147483646 w 8"/>
                <a:gd name="T11" fmla="*/ 2147483646 h 4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1065" name="Freeform 22"/>
            <p:cNvSpPr>
              <a:spLocks/>
            </p:cNvSpPr>
            <p:nvPr/>
          </p:nvSpPr>
          <p:spPr bwMode="auto">
            <a:xfrm>
              <a:off x="3211513" y="5410200"/>
              <a:ext cx="203200" cy="530225"/>
            </a:xfrm>
            <a:custGeom>
              <a:avLst/>
              <a:gdLst>
                <a:gd name="T0" fmla="*/ 2147483646 w 52"/>
                <a:gd name="T1" fmla="*/ 2147483646 h 135"/>
                <a:gd name="T2" fmla="*/ 0 w 52"/>
                <a:gd name="T3" fmla="*/ 0 h 135"/>
                <a:gd name="T4" fmla="*/ 2147483646 w 52"/>
                <a:gd name="T5" fmla="*/ 2147483646 h 135"/>
                <a:gd name="T6" fmla="*/ 2147483646 w 52"/>
                <a:gd name="T7" fmla="*/ 2147483646 h 135"/>
                <a:gd name="T8" fmla="*/ 2147483646 w 52"/>
                <a:gd name="T9" fmla="*/ 2147483646 h 135"/>
                <a:gd name="T10" fmla="*/ 2147483646 w 52"/>
                <a:gd name="T11" fmla="*/ 2147483646 h 135"/>
                <a:gd name="T12" fmla="*/ 2147483646 w 52"/>
                <a:gd name="T13" fmla="*/ 2147483646 h 135"/>
                <a:gd name="T14" fmla="*/ 2147483646 w 52"/>
                <a:gd name="T15" fmla="*/ 2147483646 h 13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grpSp>
      <p:sp>
        <p:nvSpPr>
          <p:cNvPr id="1028" name="Title Placeholder 1"/>
          <p:cNvSpPr>
            <a:spLocks noGrp="1"/>
          </p:cNvSpPr>
          <p:nvPr>
            <p:ph type="title"/>
          </p:nvPr>
        </p:nvSpPr>
        <p:spPr bwMode="auto">
          <a:xfrm>
            <a:off x="2592388" y="623888"/>
            <a:ext cx="8912225" cy="1281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it-IT"/>
              <a:t>Fare clic per modificare lo stile del titolo</a:t>
            </a:r>
          </a:p>
        </p:txBody>
      </p:sp>
      <p:sp>
        <p:nvSpPr>
          <p:cNvPr id="1029" name="Text Placeholder 2"/>
          <p:cNvSpPr>
            <a:spLocks noGrp="1"/>
          </p:cNvSpPr>
          <p:nvPr>
            <p:ph type="body" idx="1"/>
          </p:nvPr>
        </p:nvSpPr>
        <p:spPr bwMode="auto">
          <a:xfrm>
            <a:off x="2589213" y="2133600"/>
            <a:ext cx="89154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it-IT"/>
              <a:t>Fare clic per modificare stili del testo dello schema</a:t>
            </a:r>
          </a:p>
          <a:p>
            <a:pPr lvl="1"/>
            <a:r>
              <a:rPr lang="en-GB" altLang="it-IT"/>
              <a:t>Secondo livello</a:t>
            </a:r>
          </a:p>
          <a:p>
            <a:pPr lvl="2"/>
            <a:r>
              <a:rPr lang="en-GB" altLang="it-IT"/>
              <a:t>Terzo livello</a:t>
            </a:r>
          </a:p>
          <a:p>
            <a:pPr lvl="3"/>
            <a:r>
              <a:rPr lang="en-GB" altLang="it-IT"/>
              <a:t>Quarto livello</a:t>
            </a:r>
          </a:p>
          <a:p>
            <a:pPr lvl="4"/>
            <a:r>
              <a:rPr lang="en-GB" altLang="it-IT"/>
              <a:t>Quinto livello</a:t>
            </a:r>
          </a:p>
        </p:txBody>
      </p:sp>
      <p:sp>
        <p:nvSpPr>
          <p:cNvPr id="4" name="Date Placeholder 3"/>
          <p:cNvSpPr>
            <a:spLocks noGrp="1"/>
          </p:cNvSpPr>
          <p:nvPr>
            <p:ph type="dt" sz="half" idx="2"/>
          </p:nvPr>
        </p:nvSpPr>
        <p:spPr>
          <a:xfrm>
            <a:off x="6221905" y="6130925"/>
            <a:ext cx="5285883" cy="369888"/>
          </a:xfrm>
          <a:prstGeom prst="rect">
            <a:avLst/>
          </a:prstGeom>
        </p:spPr>
        <p:txBody>
          <a:bodyPr vert="horz" lIns="91440" tIns="45720" rIns="91440" bIns="45720" rtlCol="0" anchor="ctr"/>
          <a:lstStyle>
            <a:lvl1pPr algn="r" eaLnBrk="1" fontAlgn="auto" hangingPunct="1">
              <a:spcBef>
                <a:spcPts val="0"/>
              </a:spcBef>
              <a:spcAft>
                <a:spcPts val="0"/>
              </a:spcAft>
              <a:defRPr sz="900" dirty="0" smtClean="0">
                <a:solidFill>
                  <a:schemeClr val="tx1">
                    <a:tint val="75000"/>
                  </a:schemeClr>
                </a:solidFill>
                <a:latin typeface="+mn-lt"/>
              </a:defRPr>
            </a:lvl1pPr>
          </a:lstStyle>
          <a:p>
            <a:pPr>
              <a:defRPr/>
            </a:pPr>
            <a:endParaRPr lang="en-GB" dirty="0"/>
          </a:p>
        </p:txBody>
      </p:sp>
      <p:sp>
        <p:nvSpPr>
          <p:cNvPr id="5" name="Footer Placeholder 4"/>
          <p:cNvSpPr>
            <a:spLocks noGrp="1"/>
          </p:cNvSpPr>
          <p:nvPr>
            <p:ph type="ftr" sz="quarter" idx="3"/>
          </p:nvPr>
        </p:nvSpPr>
        <p:spPr>
          <a:xfrm>
            <a:off x="2589213" y="6135688"/>
            <a:ext cx="3516312" cy="365125"/>
          </a:xfrm>
          <a:prstGeom prst="rect">
            <a:avLst/>
          </a:prstGeom>
        </p:spPr>
        <p:txBody>
          <a:bodyPr vert="horz" lIns="91440" tIns="45720" rIns="91440" bIns="45720" rtlCol="0" anchor="ctr"/>
          <a:lstStyle>
            <a:lvl1pPr algn="l" eaLnBrk="1" fontAlgn="auto" hangingPunct="1">
              <a:spcBef>
                <a:spcPts val="0"/>
              </a:spcBef>
              <a:spcAft>
                <a:spcPts val="0"/>
              </a:spcAft>
              <a:defRPr sz="900" dirty="0" smtClean="0">
                <a:solidFill>
                  <a:schemeClr val="tx1">
                    <a:tint val="75000"/>
                  </a:schemeClr>
                </a:solidFill>
                <a:latin typeface="+mn-lt"/>
              </a:defRPr>
            </a:lvl1pPr>
          </a:lstStyle>
          <a:p>
            <a:pPr>
              <a:defRPr/>
            </a:pPr>
            <a:endParaRPr lang="en-GB"/>
          </a:p>
        </p:txBody>
      </p:sp>
      <p:sp>
        <p:nvSpPr>
          <p:cNvPr id="6" name="Slide Number Placeholder 5"/>
          <p:cNvSpPr>
            <a:spLocks noGrp="1"/>
          </p:cNvSpPr>
          <p:nvPr>
            <p:ph type="sldNum" sz="quarter" idx="4"/>
          </p:nvPr>
        </p:nvSpPr>
        <p:spPr bwMode="gray">
          <a:xfrm>
            <a:off x="531813" y="787400"/>
            <a:ext cx="779462" cy="365125"/>
          </a:xfrm>
          <a:prstGeom prst="rect">
            <a:avLst/>
          </a:prstGeom>
        </p:spPr>
        <p:txBody>
          <a:bodyPr vert="horz" lIns="91440" tIns="45720" rIns="91440" bIns="45720" rtlCol="0" anchor="ctr"/>
          <a:lstStyle>
            <a:lvl1pPr algn="r" eaLnBrk="1" fontAlgn="auto" hangingPunct="1">
              <a:spcBef>
                <a:spcPts val="0"/>
              </a:spcBef>
              <a:spcAft>
                <a:spcPts val="0"/>
              </a:spcAft>
              <a:defRPr sz="2000">
                <a:solidFill>
                  <a:srgbClr val="FEFFFF"/>
                </a:solidFill>
                <a:latin typeface="+mn-lt"/>
              </a:defRPr>
            </a:lvl1pPr>
          </a:lstStyle>
          <a:p>
            <a:pPr>
              <a:defRPr/>
            </a:pPr>
            <a:fld id="{19BC3348-FD5C-4B57-A775-4BFE2AF62B57}" type="slidenum">
              <a:rPr lang="en-US"/>
              <a:pPr>
                <a:defRPr/>
              </a:pPr>
              <a:t>‹N›</a:t>
            </a:fld>
            <a:endParaRPr lang="en-US" dirty="0"/>
          </a:p>
        </p:txBody>
      </p:sp>
      <p:graphicFrame>
        <p:nvGraphicFramePr>
          <p:cNvPr id="12" name="Oggetto 11"/>
          <p:cNvGraphicFramePr>
            <a:graphicFrameLocks noChangeAspect="1"/>
          </p:cNvGraphicFramePr>
          <p:nvPr userDrawn="1">
            <p:extLst>
              <p:ext uri="{D42A27DB-BD31-4B8C-83A1-F6EECF244321}">
                <p14:modId xmlns:p14="http://schemas.microsoft.com/office/powerpoint/2010/main" val="4252163657"/>
              </p:ext>
            </p:extLst>
          </p:nvPr>
        </p:nvGraphicFramePr>
        <p:xfrm>
          <a:off x="-6668" y="-18000"/>
          <a:ext cx="390660" cy="6894000"/>
        </p:xfrm>
        <a:graphic>
          <a:graphicData uri="http://schemas.openxmlformats.org/presentationml/2006/ole">
            <mc:AlternateContent xmlns:mc="http://schemas.openxmlformats.org/markup-compatibility/2006">
              <mc:Choice xmlns:v="urn:schemas-microsoft-com:vml" Requires="v">
                <p:oleObj spid="_x0000_s1337" name="CorelDRAW" r:id="rId6" imgW="322901" imgH="7928679" progId="CorelDraw.Graphic.17">
                  <p:embed/>
                </p:oleObj>
              </mc:Choice>
              <mc:Fallback>
                <p:oleObj name="CorelDRAW" r:id="rId6" imgW="322901" imgH="7928679" progId="CorelDraw.Graphic.17">
                  <p:embed/>
                  <p:pic>
                    <p:nvPicPr>
                      <p:cNvPr id="0" name=""/>
                      <p:cNvPicPr/>
                      <p:nvPr/>
                    </p:nvPicPr>
                    <p:blipFill>
                      <a:blip r:embed="rId7"/>
                      <a:stretch>
                        <a:fillRect/>
                      </a:stretch>
                    </p:blipFill>
                    <p:spPr>
                      <a:xfrm>
                        <a:off x="-6668" y="-18000"/>
                        <a:ext cx="390660" cy="6894000"/>
                      </a:xfrm>
                      <a:prstGeom prst="rect">
                        <a:avLst/>
                      </a:prstGeom>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852" r:id="rId1"/>
    <p:sldLayoutId id="2147483853" r:id="rId2"/>
  </p:sldLayoutIdLst>
  <p:hf hdr="0"/>
  <p:txStyles>
    <p:titleStyle>
      <a:lvl1pPr algn="l" defTabSz="457200" rtl="0" eaLnBrk="0" fontAlgn="base" hangingPunct="0">
        <a:spcBef>
          <a:spcPct val="0"/>
        </a:spcBef>
        <a:spcAft>
          <a:spcPct val="0"/>
        </a:spcAft>
        <a:defRPr sz="3600" kern="1200">
          <a:solidFill>
            <a:srgbClr val="262626"/>
          </a:solidFill>
          <a:latin typeface="+mj-lt"/>
          <a:ea typeface="+mj-ea"/>
          <a:cs typeface="+mj-cs"/>
        </a:defRPr>
      </a:lvl1pPr>
      <a:lvl2pPr algn="l" defTabSz="457200" rtl="0" eaLnBrk="0" fontAlgn="base" hangingPunct="0">
        <a:spcBef>
          <a:spcPct val="0"/>
        </a:spcBef>
        <a:spcAft>
          <a:spcPct val="0"/>
        </a:spcAft>
        <a:defRPr sz="3600">
          <a:solidFill>
            <a:srgbClr val="262626"/>
          </a:solidFill>
          <a:latin typeface="Century Gothic" panose="020B0502020202020204" pitchFamily="34" charset="0"/>
        </a:defRPr>
      </a:lvl2pPr>
      <a:lvl3pPr algn="l" defTabSz="457200" rtl="0" eaLnBrk="0" fontAlgn="base" hangingPunct="0">
        <a:spcBef>
          <a:spcPct val="0"/>
        </a:spcBef>
        <a:spcAft>
          <a:spcPct val="0"/>
        </a:spcAft>
        <a:defRPr sz="3600">
          <a:solidFill>
            <a:srgbClr val="262626"/>
          </a:solidFill>
          <a:latin typeface="Century Gothic" panose="020B0502020202020204" pitchFamily="34" charset="0"/>
        </a:defRPr>
      </a:lvl3pPr>
      <a:lvl4pPr algn="l" defTabSz="457200" rtl="0" eaLnBrk="0" fontAlgn="base" hangingPunct="0">
        <a:spcBef>
          <a:spcPct val="0"/>
        </a:spcBef>
        <a:spcAft>
          <a:spcPct val="0"/>
        </a:spcAft>
        <a:defRPr sz="3600">
          <a:solidFill>
            <a:srgbClr val="262626"/>
          </a:solidFill>
          <a:latin typeface="Century Gothic" panose="020B0502020202020204" pitchFamily="34" charset="0"/>
        </a:defRPr>
      </a:lvl4pPr>
      <a:lvl5pPr algn="l" defTabSz="457200" rtl="0" eaLnBrk="0" fontAlgn="base" hangingPunct="0">
        <a:spcBef>
          <a:spcPct val="0"/>
        </a:spcBef>
        <a:spcAft>
          <a:spcPct val="0"/>
        </a:spcAft>
        <a:defRPr sz="3600">
          <a:solidFill>
            <a:srgbClr val="262626"/>
          </a:solidFill>
          <a:latin typeface="Century Gothic" panose="020B0502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rgbClr val="FF6501"/>
        </a:buClr>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rgbClr val="FF6501"/>
        </a:buClr>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rgbClr val="FF6501"/>
        </a:buClr>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rgbClr val="FF6501"/>
        </a:buClr>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rgbClr val="FF6501"/>
        </a:buClr>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entilocali.leggiditalia.it/#id=10LX0000800921ART0,__m=document"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entilocali.leggiditalia.it/#id=10LX0000817465ART0,__m=document" TargetMode="External"/><Relationship Id="rId2" Type="http://schemas.openxmlformats.org/officeDocument/2006/relationships/hyperlink" Target="http://entilocali.leggiditalia.it/#id=10LX0000817465ART42,__m=documen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10LX0000783063ART40"/><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entilocali.leggiditalia.it/#id=10LX0000676805ART0,__m=document"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44596" y="383059"/>
            <a:ext cx="9960016" cy="3045942"/>
          </a:xfrm>
        </p:spPr>
        <p:txBody>
          <a:bodyPr>
            <a:noAutofit/>
          </a:bodyPr>
          <a:lstStyle/>
          <a:p>
            <a:pPr algn="ctr">
              <a:spcAft>
                <a:spcPts val="0"/>
              </a:spcAft>
            </a:pPr>
            <a:r>
              <a:rPr lang="it-IT" sz="3200" b="1" dirty="0">
                <a:solidFill>
                  <a:schemeClr val="accent1">
                    <a:lumMod val="50000"/>
                  </a:schemeClr>
                </a:solidFill>
                <a:latin typeface="Garamond" panose="02020404030301010803" pitchFamily="18" charset="0"/>
                <a:ea typeface="Calibri" panose="020F0502020204030204" pitchFamily="34" charset="0"/>
                <a:cs typeface="Garamond" panose="02020404030301010803" pitchFamily="18" charset="0"/>
              </a:rPr>
              <a:t>PIANO TRIENNALE DI PREVENZIONE</a:t>
            </a:r>
            <a:r>
              <a:rPr lang="it-IT" sz="3200" dirty="0">
                <a:solidFill>
                  <a:schemeClr val="accent1">
                    <a:lumMod val="50000"/>
                  </a:schemeClr>
                </a:solidFill>
                <a:latin typeface="Garamond" panose="02020404030301010803" pitchFamily="18" charset="0"/>
                <a:ea typeface="Calibri" panose="020F0502020204030204" pitchFamily="34" charset="0"/>
                <a:cs typeface="Garamond" panose="02020404030301010803" pitchFamily="18" charset="0"/>
              </a:rPr>
              <a:t/>
            </a:r>
            <a:br>
              <a:rPr lang="it-IT" sz="3200" dirty="0">
                <a:solidFill>
                  <a:schemeClr val="accent1">
                    <a:lumMod val="50000"/>
                  </a:schemeClr>
                </a:solidFill>
                <a:latin typeface="Garamond" panose="02020404030301010803" pitchFamily="18" charset="0"/>
                <a:ea typeface="Calibri" panose="020F0502020204030204" pitchFamily="34" charset="0"/>
                <a:cs typeface="Garamond" panose="02020404030301010803" pitchFamily="18" charset="0"/>
              </a:rPr>
            </a:br>
            <a:r>
              <a:rPr lang="it-IT" sz="3200" b="1" dirty="0">
                <a:solidFill>
                  <a:schemeClr val="accent1">
                    <a:lumMod val="50000"/>
                  </a:schemeClr>
                </a:solidFill>
                <a:latin typeface="Garamond" panose="02020404030301010803" pitchFamily="18" charset="0"/>
                <a:ea typeface="Calibri" panose="020F0502020204030204" pitchFamily="34" charset="0"/>
                <a:cs typeface="Garamond" panose="02020404030301010803" pitchFamily="18" charset="0"/>
              </a:rPr>
              <a:t> DELLA </a:t>
            </a:r>
            <a:r>
              <a:rPr lang="it-IT" sz="3200" b="1" dirty="0" smtClean="0">
                <a:solidFill>
                  <a:schemeClr val="accent1">
                    <a:lumMod val="50000"/>
                  </a:schemeClr>
                </a:solidFill>
                <a:latin typeface="Garamond" panose="02020404030301010803" pitchFamily="18" charset="0"/>
                <a:ea typeface="Calibri" panose="020F0502020204030204" pitchFamily="34" charset="0"/>
                <a:cs typeface="Garamond" panose="02020404030301010803" pitchFamily="18" charset="0"/>
              </a:rPr>
              <a:t>CORRUZIONE ( PTPC ) </a:t>
            </a:r>
            <a:r>
              <a:rPr lang="it-IT" sz="3200" b="1" dirty="0">
                <a:solidFill>
                  <a:schemeClr val="accent1">
                    <a:lumMod val="50000"/>
                  </a:schemeClr>
                </a:solidFill>
                <a:latin typeface="Garamond" panose="02020404030301010803" pitchFamily="18" charset="0"/>
                <a:ea typeface="Calibri" panose="020F0502020204030204" pitchFamily="34" charset="0"/>
                <a:cs typeface="Garamond" panose="02020404030301010803" pitchFamily="18" charset="0"/>
              </a:rPr>
              <a:t>2016/2018</a:t>
            </a:r>
            <a:r>
              <a:rPr lang="it-IT" sz="3200" dirty="0">
                <a:solidFill>
                  <a:schemeClr val="accent1">
                    <a:lumMod val="50000"/>
                  </a:schemeClr>
                </a:solidFill>
                <a:latin typeface="Garamond" panose="02020404030301010803" pitchFamily="18" charset="0"/>
                <a:ea typeface="Calibri" panose="020F0502020204030204" pitchFamily="34" charset="0"/>
                <a:cs typeface="Garamond" panose="02020404030301010803" pitchFamily="18" charset="0"/>
              </a:rPr>
              <a:t/>
            </a:r>
            <a:br>
              <a:rPr lang="it-IT" sz="3200" dirty="0">
                <a:solidFill>
                  <a:schemeClr val="accent1">
                    <a:lumMod val="50000"/>
                  </a:schemeClr>
                </a:solidFill>
                <a:latin typeface="Garamond" panose="02020404030301010803" pitchFamily="18" charset="0"/>
                <a:ea typeface="Calibri" panose="020F0502020204030204" pitchFamily="34" charset="0"/>
                <a:cs typeface="Garamond" panose="02020404030301010803" pitchFamily="18" charset="0"/>
              </a:rPr>
            </a:br>
            <a:r>
              <a:rPr lang="it-IT" sz="3200" b="1" dirty="0" smtClean="0">
                <a:solidFill>
                  <a:schemeClr val="accent1">
                    <a:lumMod val="50000"/>
                  </a:schemeClr>
                </a:solidFill>
                <a:latin typeface="Garamond" panose="02020404030301010803" pitchFamily="18" charset="0"/>
                <a:ea typeface="Calibri" panose="020F0502020204030204" pitchFamily="34" charset="0"/>
                <a:cs typeface="Garamond" panose="02020404030301010803" pitchFamily="18" charset="0"/>
              </a:rPr>
              <a:t>e</a:t>
            </a:r>
            <a:r>
              <a:rPr lang="it-IT" sz="3200" dirty="0">
                <a:solidFill>
                  <a:schemeClr val="accent1">
                    <a:lumMod val="50000"/>
                  </a:schemeClr>
                </a:solidFill>
                <a:latin typeface="Garamond" panose="02020404030301010803" pitchFamily="18" charset="0"/>
                <a:ea typeface="Calibri" panose="020F0502020204030204" pitchFamily="34" charset="0"/>
                <a:cs typeface="Garamond" panose="02020404030301010803" pitchFamily="18" charset="0"/>
              </a:rPr>
              <a:t/>
            </a:r>
            <a:br>
              <a:rPr lang="it-IT" sz="3200" dirty="0">
                <a:solidFill>
                  <a:schemeClr val="accent1">
                    <a:lumMod val="50000"/>
                  </a:schemeClr>
                </a:solidFill>
                <a:latin typeface="Garamond" panose="02020404030301010803" pitchFamily="18" charset="0"/>
                <a:ea typeface="Calibri" panose="020F0502020204030204" pitchFamily="34" charset="0"/>
                <a:cs typeface="Garamond" panose="02020404030301010803" pitchFamily="18" charset="0"/>
              </a:rPr>
            </a:br>
            <a:r>
              <a:rPr lang="it-IT" sz="3200" b="1" dirty="0">
                <a:solidFill>
                  <a:schemeClr val="accent1">
                    <a:lumMod val="50000"/>
                  </a:schemeClr>
                </a:solidFill>
                <a:latin typeface="Garamond" panose="02020404030301010803" pitchFamily="18" charset="0"/>
                <a:ea typeface="Calibri" panose="020F0502020204030204" pitchFamily="34" charset="0"/>
                <a:cs typeface="Garamond" panose="02020404030301010803" pitchFamily="18" charset="0"/>
              </a:rPr>
              <a:t>AGGIORNAMENTO DEL PROGRAMMA TRIENNALE PER LA TRASPARENZA E L’INTEGRITA</a:t>
            </a:r>
            <a:r>
              <a:rPr lang="it-IT" sz="3200" b="1" dirty="0" smtClean="0">
                <a:solidFill>
                  <a:schemeClr val="accent1">
                    <a:lumMod val="50000"/>
                  </a:schemeClr>
                </a:solidFill>
                <a:latin typeface="Garamond" panose="02020404030301010803" pitchFamily="18" charset="0"/>
                <a:ea typeface="Calibri" panose="020F0502020204030204" pitchFamily="34" charset="0"/>
                <a:cs typeface="Garamond" panose="02020404030301010803" pitchFamily="18" charset="0"/>
              </a:rPr>
              <a:t>’ ( PTTI ) </a:t>
            </a:r>
            <a:r>
              <a:rPr lang="it-IT" sz="3200" b="1" dirty="0">
                <a:solidFill>
                  <a:schemeClr val="accent1">
                    <a:lumMod val="50000"/>
                  </a:schemeClr>
                </a:solidFill>
                <a:latin typeface="Garamond" panose="02020404030301010803" pitchFamily="18" charset="0"/>
                <a:ea typeface="Calibri" panose="020F0502020204030204" pitchFamily="34" charset="0"/>
                <a:cs typeface="Garamond" panose="02020404030301010803" pitchFamily="18" charset="0"/>
              </a:rPr>
              <a:t>2016-2018</a:t>
            </a:r>
            <a:endParaRPr lang="it-IT" sz="32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Sottotitolo 2"/>
          <p:cNvSpPr>
            <a:spLocks noGrp="1"/>
          </p:cNvSpPr>
          <p:nvPr>
            <p:ph type="subTitle" idx="1"/>
          </p:nvPr>
        </p:nvSpPr>
        <p:spPr>
          <a:xfrm>
            <a:off x="1740194" y="3842951"/>
            <a:ext cx="10340189" cy="1810874"/>
          </a:xfrm>
        </p:spPr>
        <p:txBody>
          <a:bodyPr/>
          <a:lstStyle/>
          <a:p>
            <a:pPr algn="ctr"/>
            <a:r>
              <a:rPr lang="it-IT" sz="2000" b="1" dirty="0">
                <a:solidFill>
                  <a:srgbClr val="C00000"/>
                </a:solidFill>
              </a:rPr>
              <a:t>GIORNATE </a:t>
            </a:r>
            <a:r>
              <a:rPr lang="it-IT" sz="2000" b="1" dirty="0" smtClean="0">
                <a:solidFill>
                  <a:srgbClr val="C00000"/>
                </a:solidFill>
              </a:rPr>
              <a:t>FORMATIVE E </a:t>
            </a:r>
            <a:r>
              <a:rPr lang="it-IT" sz="2000" b="1" dirty="0">
                <a:solidFill>
                  <a:srgbClr val="C00000"/>
                </a:solidFill>
              </a:rPr>
              <a:t>DI APPROFONDIMENTO TECNICO</a:t>
            </a:r>
            <a:endParaRPr lang="it-IT" sz="2000" b="1" i="1" dirty="0">
              <a:solidFill>
                <a:srgbClr val="C00000"/>
              </a:solidFill>
            </a:endParaRPr>
          </a:p>
          <a:p>
            <a:pPr algn="ctr"/>
            <a:r>
              <a:rPr lang="it-IT" b="1" dirty="0" smtClean="0">
                <a:solidFill>
                  <a:srgbClr val="C00000"/>
                </a:solidFill>
              </a:rPr>
              <a:t>L’AQUILA, </a:t>
            </a:r>
            <a:r>
              <a:rPr lang="it-IT" b="1" dirty="0" smtClean="0">
                <a:solidFill>
                  <a:schemeClr val="accent1">
                    <a:lumMod val="75000"/>
                  </a:schemeClr>
                </a:solidFill>
              </a:rPr>
              <a:t>lunedì 5 dicembre 2016</a:t>
            </a:r>
          </a:p>
          <a:p>
            <a:pPr algn="ctr"/>
            <a:r>
              <a:rPr lang="it-IT" b="1" dirty="0" smtClean="0">
                <a:solidFill>
                  <a:srgbClr val="C00000"/>
                </a:solidFill>
              </a:rPr>
              <a:t>PESCARA, </a:t>
            </a:r>
            <a:r>
              <a:rPr lang="it-IT" b="1" dirty="0" smtClean="0">
                <a:solidFill>
                  <a:schemeClr val="accent1">
                    <a:lumMod val="75000"/>
                  </a:schemeClr>
                </a:solidFill>
              </a:rPr>
              <a:t>mercoledì 7 dicembre 2016</a:t>
            </a:r>
            <a:endParaRPr lang="it-IT" b="1" dirty="0">
              <a:solidFill>
                <a:schemeClr val="accent1">
                  <a:lumMod val="75000"/>
                </a:schemeClr>
              </a:solidFill>
            </a:endParaRPr>
          </a:p>
        </p:txBody>
      </p:sp>
      <p:sp>
        <p:nvSpPr>
          <p:cNvPr id="4" name="CasellaDiTesto 3"/>
          <p:cNvSpPr txBox="1"/>
          <p:nvPr/>
        </p:nvSpPr>
        <p:spPr>
          <a:xfrm>
            <a:off x="8783393" y="5746795"/>
            <a:ext cx="3296990" cy="1015663"/>
          </a:xfrm>
          <a:prstGeom prst="rect">
            <a:avLst/>
          </a:prstGeom>
          <a:solidFill>
            <a:srgbClr val="679966"/>
          </a:solidFill>
        </p:spPr>
        <p:txBody>
          <a:bodyPr wrap="square" rtlCol="0">
            <a:spAutoFit/>
          </a:bodyPr>
          <a:lstStyle/>
          <a:p>
            <a:pPr algn="ctr"/>
            <a:endParaRPr lang="it-IT" sz="1200" cap="small" spc="300" dirty="0" smtClean="0">
              <a:solidFill>
                <a:schemeClr val="bg1"/>
              </a:solidFill>
              <a:latin typeface="+mn-lt"/>
            </a:endParaRPr>
          </a:p>
          <a:p>
            <a:pPr algn="ctr"/>
            <a:r>
              <a:rPr lang="it-IT" sz="1200" cap="small" spc="300" dirty="0" smtClean="0">
                <a:solidFill>
                  <a:schemeClr val="bg1"/>
                </a:solidFill>
                <a:latin typeface="+mn-lt"/>
              </a:rPr>
              <a:t>dott. Domenico Madonna</a:t>
            </a:r>
          </a:p>
          <a:p>
            <a:pPr algn="ctr"/>
            <a:r>
              <a:rPr lang="it-IT" sz="1200" cap="small" spc="300" dirty="0" smtClean="0">
                <a:solidFill>
                  <a:schemeClr val="bg1"/>
                </a:solidFill>
                <a:latin typeface="+mn-lt"/>
              </a:rPr>
              <a:t>Rag. Laura Chiarizia</a:t>
            </a:r>
          </a:p>
          <a:p>
            <a:pPr algn="ctr"/>
            <a:r>
              <a:rPr lang="it-IT" sz="1200" cap="small" spc="300" dirty="0" smtClean="0">
                <a:solidFill>
                  <a:schemeClr val="bg1"/>
                </a:solidFill>
                <a:latin typeface="+mn-lt"/>
              </a:rPr>
              <a:t>Avv. Paolo Minazzi</a:t>
            </a:r>
            <a:endParaRPr lang="it-IT" sz="1200" cap="small" spc="300" dirty="0">
              <a:solidFill>
                <a:schemeClr val="bg1"/>
              </a:solidFill>
              <a:latin typeface="+mn-lt"/>
            </a:endParaRPr>
          </a:p>
          <a:p>
            <a:pPr algn="ctr"/>
            <a:endParaRPr lang="it-IT" sz="1200" cap="small" spc="300" dirty="0" smtClean="0">
              <a:solidFill>
                <a:schemeClr val="bg1"/>
              </a:solidFill>
              <a:latin typeface="+mn-lt"/>
            </a:endParaRPr>
          </a:p>
        </p:txBody>
      </p:sp>
      <p:pic>
        <p:nvPicPr>
          <p:cNvPr id="11" name="Immagine 10"/>
          <p:cNvPicPr>
            <a:picLocks noChangeAspect="1"/>
          </p:cNvPicPr>
          <p:nvPr/>
        </p:nvPicPr>
        <p:blipFill>
          <a:blip r:embed="rId2"/>
          <a:stretch>
            <a:fillRect/>
          </a:stretch>
        </p:blipFill>
        <p:spPr>
          <a:xfrm>
            <a:off x="521264" y="5894627"/>
            <a:ext cx="1218930" cy="720000"/>
          </a:xfrm>
          <a:prstGeom prst="rect">
            <a:avLst/>
          </a:prstGeom>
        </p:spPr>
      </p:pic>
      <p:sp>
        <p:nvSpPr>
          <p:cNvPr id="6" name="CasellaDiTesto 5"/>
          <p:cNvSpPr txBox="1"/>
          <p:nvPr/>
        </p:nvSpPr>
        <p:spPr>
          <a:xfrm>
            <a:off x="1964803" y="5746794"/>
            <a:ext cx="3296990" cy="1015663"/>
          </a:xfrm>
          <a:prstGeom prst="rect">
            <a:avLst/>
          </a:prstGeom>
          <a:solidFill>
            <a:srgbClr val="679966"/>
          </a:solidFill>
        </p:spPr>
        <p:txBody>
          <a:bodyPr wrap="square" rtlCol="0">
            <a:spAutoFit/>
          </a:bodyPr>
          <a:lstStyle/>
          <a:p>
            <a:pPr algn="ctr"/>
            <a:r>
              <a:rPr lang="it-IT" sz="1200" cap="small" spc="300" dirty="0" smtClean="0">
                <a:solidFill>
                  <a:schemeClr val="bg1"/>
                </a:solidFill>
                <a:latin typeface="+mn-lt"/>
              </a:rPr>
              <a:t>Direttore Generale  </a:t>
            </a:r>
          </a:p>
          <a:p>
            <a:pPr algn="ctr"/>
            <a:r>
              <a:rPr lang="it-IT" sz="1200" cap="small" spc="300" dirty="0" smtClean="0">
                <a:solidFill>
                  <a:schemeClr val="bg1"/>
                </a:solidFill>
                <a:latin typeface="+mn-lt"/>
              </a:rPr>
              <a:t>Avv. Cristina Gerardis</a:t>
            </a:r>
          </a:p>
          <a:p>
            <a:pPr algn="ctr"/>
            <a:r>
              <a:rPr lang="it-IT" sz="1200" cap="small" spc="300" dirty="0" smtClean="0">
                <a:solidFill>
                  <a:schemeClr val="bg1"/>
                </a:solidFill>
                <a:latin typeface="+mn-lt"/>
              </a:rPr>
              <a:t>Responsabile della Prevenzione della Corruzione e della Trasparenza</a:t>
            </a:r>
            <a:endParaRPr lang="it-IT" sz="1200" cap="small" spc="300" dirty="0">
              <a:solidFill>
                <a:schemeClr val="bg1"/>
              </a:solidFill>
              <a:latin typeface="+mn-lt"/>
            </a:endParaRPr>
          </a:p>
        </p:txBody>
      </p:sp>
    </p:spTree>
    <p:extLst>
      <p:ext uri="{BB962C8B-B14F-4D97-AF65-F5344CB8AC3E}">
        <p14:creationId xmlns:p14="http://schemas.microsoft.com/office/powerpoint/2010/main" val="17753054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614616" y="216929"/>
            <a:ext cx="10436486" cy="1128792"/>
          </a:xfrm>
        </p:spPr>
        <p:txBody>
          <a:bodyPr/>
          <a:lstStyle/>
          <a:p>
            <a:pPr marL="0" lvl="0" indent="0">
              <a:buNone/>
            </a:pPr>
            <a:r>
              <a:rPr lang="it-IT" sz="2800" b="1" dirty="0">
                <a:solidFill>
                  <a:srgbClr val="FF0000"/>
                </a:solidFill>
              </a:rPr>
              <a:t>4. </a:t>
            </a:r>
            <a:r>
              <a:rPr lang="it-IT" sz="2800" b="1" dirty="0">
                <a:solidFill>
                  <a:srgbClr val="0070C0"/>
                </a:solidFill>
              </a:rPr>
              <a:t>Lo schema di Piano della Prevenzione della Corruzione </a:t>
            </a:r>
            <a:r>
              <a:rPr lang="it-IT" sz="2800" b="1" dirty="0" smtClean="0">
                <a:solidFill>
                  <a:srgbClr val="0070C0"/>
                </a:solidFill>
              </a:rPr>
              <a:t>  (</a:t>
            </a:r>
            <a:r>
              <a:rPr lang="it-IT" sz="2800" b="1" dirty="0">
                <a:solidFill>
                  <a:srgbClr val="0070C0"/>
                </a:solidFill>
              </a:rPr>
              <a:t>PTPC) 2016-2018 (</a:t>
            </a:r>
            <a:r>
              <a:rPr lang="it-IT" sz="2000" b="1" dirty="0">
                <a:solidFill>
                  <a:srgbClr val="0070C0"/>
                </a:solidFill>
              </a:rPr>
              <a:t>approvato con DGR n. 714 del 15/11/2016)</a:t>
            </a:r>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10</a:t>
            </a:fld>
            <a:endParaRPr lang="en-US" dirty="0"/>
          </a:p>
        </p:txBody>
      </p:sp>
      <p:sp>
        <p:nvSpPr>
          <p:cNvPr id="2" name="CasellaDiTesto 1"/>
          <p:cNvSpPr txBox="1"/>
          <p:nvPr/>
        </p:nvSpPr>
        <p:spPr>
          <a:xfrm>
            <a:off x="767517" y="1779687"/>
            <a:ext cx="10941092" cy="5078313"/>
          </a:xfrm>
          <a:prstGeom prst="rect">
            <a:avLst/>
          </a:prstGeom>
          <a:noFill/>
        </p:spPr>
        <p:txBody>
          <a:bodyPr wrap="square" rtlCol="0">
            <a:spAutoFit/>
          </a:bodyPr>
          <a:lstStyle/>
          <a:p>
            <a:pPr lvl="0" algn="just"/>
            <a:r>
              <a:rPr lang="it-IT" dirty="0" smtClean="0"/>
              <a:t>IL PTPC 2016/2018, suddiviso nella </a:t>
            </a:r>
            <a:r>
              <a:rPr lang="it-IT" b="1" dirty="0" smtClean="0">
                <a:solidFill>
                  <a:srgbClr val="FF0000"/>
                </a:solidFill>
              </a:rPr>
              <a:t>Sezione I</a:t>
            </a:r>
            <a:r>
              <a:rPr lang="it-IT" b="1" dirty="0" smtClean="0"/>
              <a:t>,</a:t>
            </a:r>
            <a:r>
              <a:rPr lang="it-IT" dirty="0" smtClean="0"/>
              <a:t> relativa al </a:t>
            </a:r>
            <a:r>
              <a:rPr lang="it-IT" dirty="0">
                <a:solidFill>
                  <a:srgbClr val="0070C0"/>
                </a:solidFill>
              </a:rPr>
              <a:t>Piano della Prevenzione della Corruzione </a:t>
            </a:r>
            <a:r>
              <a:rPr lang="it-IT" dirty="0" smtClean="0"/>
              <a:t>e nella </a:t>
            </a:r>
            <a:r>
              <a:rPr lang="it-IT" b="1" dirty="0" smtClean="0">
                <a:solidFill>
                  <a:srgbClr val="FF0000"/>
                </a:solidFill>
              </a:rPr>
              <a:t>Sezione II </a:t>
            </a:r>
            <a:r>
              <a:rPr lang="it-IT" dirty="0" smtClean="0"/>
              <a:t>relativa al</a:t>
            </a:r>
            <a:r>
              <a:rPr lang="it-IT" dirty="0"/>
              <a:t> </a:t>
            </a:r>
            <a:r>
              <a:rPr lang="it-IT" dirty="0">
                <a:solidFill>
                  <a:srgbClr val="0070C0"/>
                </a:solidFill>
              </a:rPr>
              <a:t>Programma Triennale per la Trasparenza e </a:t>
            </a:r>
            <a:r>
              <a:rPr lang="it-IT" dirty="0" smtClean="0">
                <a:solidFill>
                  <a:srgbClr val="0070C0"/>
                </a:solidFill>
              </a:rPr>
              <a:t>l’Integrità</a:t>
            </a:r>
            <a:r>
              <a:rPr lang="it-IT" dirty="0" smtClean="0"/>
              <a:t>, è </a:t>
            </a:r>
            <a:r>
              <a:rPr lang="it-IT" dirty="0"/>
              <a:t>costituito dai seguenti </a:t>
            </a:r>
            <a:r>
              <a:rPr lang="it-IT" dirty="0" smtClean="0"/>
              <a:t>documenti:</a:t>
            </a:r>
          </a:p>
          <a:p>
            <a:pPr marL="285750" lvl="0" indent="-285750" algn="just">
              <a:buFont typeface="Wingdings" panose="05000000000000000000" pitchFamily="2" charset="2"/>
              <a:buChar char="Ø"/>
            </a:pPr>
            <a:r>
              <a:rPr lang="it-IT" b="1" dirty="0" smtClean="0">
                <a:solidFill>
                  <a:srgbClr val="0070C0"/>
                </a:solidFill>
              </a:rPr>
              <a:t>ALLEGATO </a:t>
            </a:r>
            <a:r>
              <a:rPr lang="it-IT" b="1" dirty="0">
                <a:solidFill>
                  <a:srgbClr val="0070C0"/>
                </a:solidFill>
              </a:rPr>
              <a:t>1</a:t>
            </a:r>
            <a:r>
              <a:rPr lang="it-IT" dirty="0">
                <a:solidFill>
                  <a:srgbClr val="0070C0"/>
                </a:solidFill>
              </a:rPr>
              <a:t> - </a:t>
            </a:r>
            <a:r>
              <a:rPr lang="it-IT" b="1" dirty="0">
                <a:solidFill>
                  <a:srgbClr val="0070C0"/>
                </a:solidFill>
              </a:rPr>
              <a:t>Parte Generale - PTPC 2016-2018</a:t>
            </a:r>
            <a:r>
              <a:rPr lang="it-IT" dirty="0">
                <a:solidFill>
                  <a:srgbClr val="0070C0"/>
                </a:solidFill>
              </a:rPr>
              <a:t> </a:t>
            </a:r>
            <a:r>
              <a:rPr lang="it-IT" dirty="0"/>
              <a:t>– recante nella </a:t>
            </a:r>
            <a:r>
              <a:rPr lang="it-IT" b="1" dirty="0">
                <a:solidFill>
                  <a:srgbClr val="FF0000"/>
                </a:solidFill>
              </a:rPr>
              <a:t>Sezione I</a:t>
            </a:r>
            <a:r>
              <a:rPr lang="it-IT" dirty="0"/>
              <a:t> il testo descrittivo del Piano della Prevenzione della Corruzione (PTPC) 2016-2018 e nella </a:t>
            </a:r>
            <a:r>
              <a:rPr lang="it-IT" b="1" dirty="0">
                <a:solidFill>
                  <a:srgbClr val="FF0000"/>
                </a:solidFill>
              </a:rPr>
              <a:t>Sezione II </a:t>
            </a:r>
            <a:r>
              <a:rPr lang="it-IT" dirty="0"/>
              <a:t>quello del Programma Triennale per la Trasparenza e l’Integrità (PTTI) 2016-2018;</a:t>
            </a:r>
          </a:p>
          <a:p>
            <a:pPr marL="285750" lvl="0" indent="-285750" algn="just">
              <a:buFont typeface="Wingdings" panose="05000000000000000000" pitchFamily="2" charset="2"/>
              <a:buChar char="Ø"/>
            </a:pPr>
            <a:r>
              <a:rPr lang="it-IT" b="1" dirty="0">
                <a:solidFill>
                  <a:srgbClr val="0070C0"/>
                </a:solidFill>
              </a:rPr>
              <a:t>ALLEGATO A</a:t>
            </a:r>
            <a:r>
              <a:rPr lang="it-IT" dirty="0"/>
              <a:t> recante i Dipartimenti che operano nei processi oggetto di mappatura;</a:t>
            </a:r>
          </a:p>
          <a:p>
            <a:pPr marL="285750" lvl="0" indent="-285750" algn="just">
              <a:buFont typeface="Wingdings" panose="05000000000000000000" pitchFamily="2" charset="2"/>
              <a:buChar char="Ø"/>
            </a:pPr>
            <a:r>
              <a:rPr lang="it-IT" b="1" dirty="0">
                <a:solidFill>
                  <a:srgbClr val="0070C0"/>
                </a:solidFill>
              </a:rPr>
              <a:t>ALLEGATO B</a:t>
            </a:r>
            <a:r>
              <a:rPr lang="it-IT" dirty="0"/>
              <a:t> recante le schede delle aree, i processi, gli eventi rischiosi e le correlate misure di prevenzione della corruzione;</a:t>
            </a:r>
          </a:p>
          <a:p>
            <a:pPr marL="285750" lvl="0" indent="-285750" algn="just">
              <a:buFont typeface="Wingdings" panose="05000000000000000000" pitchFamily="2" charset="2"/>
              <a:buChar char="Ø"/>
            </a:pPr>
            <a:r>
              <a:rPr lang="it-IT" b="1" dirty="0">
                <a:solidFill>
                  <a:srgbClr val="0070C0"/>
                </a:solidFill>
              </a:rPr>
              <a:t>ALLEGATO C</a:t>
            </a:r>
            <a:r>
              <a:rPr lang="it-IT" b="1" dirty="0"/>
              <a:t> </a:t>
            </a:r>
            <a:r>
              <a:rPr lang="it-IT" dirty="0"/>
              <a:t>recante le misure del piano Nazionale Anticorruzione, le ulteriori misure da applicarsi a cura di tutte le strutture della Giunta regionale </a:t>
            </a:r>
            <a:r>
              <a:rPr lang="it-IT" dirty="0">
                <a:solidFill>
                  <a:srgbClr val="0070C0"/>
                </a:solidFill>
              </a:rPr>
              <a:t>(Tabella C.1) </a:t>
            </a:r>
            <a:r>
              <a:rPr lang="it-IT" dirty="0"/>
              <a:t>e le altre misure di carattere trasversale </a:t>
            </a:r>
            <a:r>
              <a:rPr lang="it-IT" dirty="0">
                <a:solidFill>
                  <a:srgbClr val="0070C0"/>
                </a:solidFill>
              </a:rPr>
              <a:t>(Tabella C.2</a:t>
            </a:r>
            <a:r>
              <a:rPr lang="it-IT" dirty="0" smtClean="0">
                <a:solidFill>
                  <a:srgbClr val="0070C0"/>
                </a:solidFill>
              </a:rPr>
              <a:t>);</a:t>
            </a:r>
          </a:p>
          <a:p>
            <a:pPr marL="285750" lvl="0" indent="-285750" algn="just">
              <a:buFont typeface="Wingdings" panose="05000000000000000000" pitchFamily="2" charset="2"/>
              <a:buChar char="Ø"/>
            </a:pPr>
            <a:r>
              <a:rPr lang="it-IT" b="1" dirty="0">
                <a:solidFill>
                  <a:srgbClr val="0070C0"/>
                </a:solidFill>
              </a:rPr>
              <a:t>ALLEGATO 1 bis_Trasparenza_2016-2018 </a:t>
            </a:r>
            <a:r>
              <a:rPr lang="it-IT" dirty="0"/>
              <a:t>– recante l’Aggiornamento al Programma Triennale per la trasparenza e l’Integrità (PTTI) 2016-2018;</a:t>
            </a:r>
          </a:p>
          <a:p>
            <a:pPr marL="285750" lvl="0" indent="-285750" algn="just">
              <a:buFont typeface="Wingdings" panose="05000000000000000000" pitchFamily="2" charset="2"/>
              <a:buChar char="Ø"/>
            </a:pPr>
            <a:r>
              <a:rPr lang="it-IT" b="1" dirty="0">
                <a:solidFill>
                  <a:srgbClr val="0070C0"/>
                </a:solidFill>
              </a:rPr>
              <a:t>ALLEGATO C3 </a:t>
            </a:r>
            <a:r>
              <a:rPr lang="it-IT" dirty="0"/>
              <a:t>recante il monitoraggio dello stato di attuazione delle misure di cui all’ALLEGATO C;</a:t>
            </a:r>
          </a:p>
          <a:p>
            <a:pPr marL="285750" lvl="0" indent="-285750" algn="just">
              <a:buFont typeface="Wingdings" panose="05000000000000000000" pitchFamily="2" charset="2"/>
              <a:buChar char="Ø"/>
            </a:pPr>
            <a:r>
              <a:rPr lang="it-IT" b="1" dirty="0">
                <a:solidFill>
                  <a:srgbClr val="0070C0"/>
                </a:solidFill>
              </a:rPr>
              <a:t>ALLEGATO D</a:t>
            </a:r>
            <a:r>
              <a:rPr lang="it-IT" dirty="0"/>
              <a:t> recante il monitoraggio dello stato di attuazione delle misure e dei tempi di realizzazione di cui all’ALLEGATO </a:t>
            </a:r>
            <a:r>
              <a:rPr lang="it-IT" dirty="0" smtClean="0"/>
              <a:t>B.</a:t>
            </a:r>
            <a:endParaRPr lang="it-IT" dirty="0"/>
          </a:p>
        </p:txBody>
      </p:sp>
    </p:spTree>
    <p:extLst>
      <p:ext uri="{BB962C8B-B14F-4D97-AF65-F5344CB8AC3E}">
        <p14:creationId xmlns:p14="http://schemas.microsoft.com/office/powerpoint/2010/main" val="31573322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3105" y="65903"/>
            <a:ext cx="9517542" cy="799069"/>
          </a:xfrm>
        </p:spPr>
        <p:txBody>
          <a:bodyPr/>
          <a:lstStyle/>
          <a:p>
            <a:pPr marL="0" lvl="0" indent="0">
              <a:buNone/>
            </a:pPr>
            <a:r>
              <a:rPr lang="it-IT" sz="2400" b="1" dirty="0" smtClean="0">
                <a:solidFill>
                  <a:srgbClr val="FF0000"/>
                </a:solidFill>
              </a:rPr>
              <a:t>5. </a:t>
            </a:r>
            <a:r>
              <a:rPr lang="it-IT" sz="2400" b="1" dirty="0" smtClean="0">
                <a:solidFill>
                  <a:srgbClr val="0070C0"/>
                </a:solidFill>
              </a:rPr>
              <a:t>Particolari azioni e misure generali finalizzate alla prevenzione della corruzione.</a:t>
            </a:r>
            <a:endParaRPr lang="it-IT" sz="2400" b="1" dirty="0">
              <a:solidFill>
                <a:srgbClr val="0070C0"/>
              </a:solidFill>
            </a:endParaRPr>
          </a:p>
        </p:txBody>
      </p:sp>
      <p:sp>
        <p:nvSpPr>
          <p:cNvPr id="3" name="Segnaposto contenuto 2"/>
          <p:cNvSpPr>
            <a:spLocks noGrp="1"/>
          </p:cNvSpPr>
          <p:nvPr>
            <p:ph idx="1"/>
          </p:nvPr>
        </p:nvSpPr>
        <p:spPr>
          <a:xfrm>
            <a:off x="1147314" y="864972"/>
            <a:ext cx="10644996" cy="5894174"/>
          </a:xfrm>
        </p:spPr>
        <p:txBody>
          <a:bodyPr/>
          <a:lstStyle/>
          <a:p>
            <a:pPr marL="0" indent="0" algn="just">
              <a:buNone/>
            </a:pPr>
            <a:r>
              <a:rPr lang="it-IT" sz="2000" dirty="0"/>
              <a:t>Tra le misure generali e quelle di carattere trasversali previste nel presente PTPC, </a:t>
            </a:r>
            <a:r>
              <a:rPr lang="it-IT" sz="2000" i="1" u="sng" dirty="0"/>
              <a:t>oltre alla misura della trasparenza cui è dedicata la Sezione II del Piano</a:t>
            </a:r>
            <a:r>
              <a:rPr lang="it-IT" sz="2000" dirty="0"/>
              <a:t>, assumono particolare rilevanza ai fini della prevenzione della corruzione quelle di seguito specificate:</a:t>
            </a:r>
          </a:p>
          <a:p>
            <a:pPr algn="just"/>
            <a:r>
              <a:rPr lang="it-IT" sz="2000" dirty="0">
                <a:solidFill>
                  <a:srgbClr val="0070C0"/>
                </a:solidFill>
              </a:rPr>
              <a:t>rispetto del codice di comportamento dei </a:t>
            </a:r>
            <a:r>
              <a:rPr lang="it-IT" sz="2000" dirty="0" err="1" smtClean="0">
                <a:solidFill>
                  <a:srgbClr val="0070C0"/>
                </a:solidFill>
              </a:rPr>
              <a:t>dip.ti</a:t>
            </a:r>
            <a:r>
              <a:rPr lang="it-IT" sz="2000" dirty="0">
                <a:solidFill>
                  <a:srgbClr val="0070C0"/>
                </a:solidFill>
              </a:rPr>
              <a:t>, (che prevede, tra l’altro, obbligo di astensione in caso di conflitto di interesse e la tutela del dipendente pubblico che segnala illeciti c.d. </a:t>
            </a:r>
            <a:r>
              <a:rPr lang="it-IT" sz="2000" dirty="0" err="1">
                <a:solidFill>
                  <a:srgbClr val="0070C0"/>
                </a:solidFill>
              </a:rPr>
              <a:t>Whistleblowing</a:t>
            </a:r>
            <a:r>
              <a:rPr lang="it-IT" sz="2000" dirty="0">
                <a:solidFill>
                  <a:srgbClr val="0070C0"/>
                </a:solidFill>
              </a:rPr>
              <a:t>);</a:t>
            </a:r>
          </a:p>
          <a:p>
            <a:pPr lvl="0" algn="just"/>
            <a:r>
              <a:rPr lang="it-IT" sz="2000" dirty="0" smtClean="0">
                <a:solidFill>
                  <a:srgbClr val="0070C0"/>
                </a:solidFill>
              </a:rPr>
              <a:t>rotazione </a:t>
            </a:r>
            <a:r>
              <a:rPr lang="it-IT" sz="2000" dirty="0">
                <a:solidFill>
                  <a:srgbClr val="0070C0"/>
                </a:solidFill>
              </a:rPr>
              <a:t>del personale addetto alle aree a rischio di corruzione;</a:t>
            </a:r>
          </a:p>
          <a:p>
            <a:pPr algn="just"/>
            <a:r>
              <a:rPr lang="it-IT" sz="2000" dirty="0">
                <a:solidFill>
                  <a:srgbClr val="0070C0"/>
                </a:solidFill>
              </a:rPr>
              <a:t>Incarichi vietati ai dipendenti e disciplina degli incarichi </a:t>
            </a:r>
            <a:r>
              <a:rPr lang="it-IT" sz="2000" dirty="0" smtClean="0">
                <a:solidFill>
                  <a:srgbClr val="0070C0"/>
                </a:solidFill>
              </a:rPr>
              <a:t>istituzionali </a:t>
            </a:r>
            <a:r>
              <a:rPr lang="it-IT" sz="2000" dirty="0">
                <a:solidFill>
                  <a:srgbClr val="0070C0"/>
                </a:solidFill>
              </a:rPr>
              <a:t>ed </a:t>
            </a:r>
            <a:r>
              <a:rPr lang="it-IT" sz="2000" dirty="0" smtClean="0">
                <a:solidFill>
                  <a:srgbClr val="0070C0"/>
                </a:solidFill>
              </a:rPr>
              <a:t>extraistit.li</a:t>
            </a:r>
            <a:r>
              <a:rPr lang="it-IT" sz="2000" dirty="0">
                <a:solidFill>
                  <a:srgbClr val="0070C0"/>
                </a:solidFill>
              </a:rPr>
              <a:t>;</a:t>
            </a:r>
          </a:p>
          <a:p>
            <a:pPr algn="just"/>
            <a:r>
              <a:rPr lang="it-IT" sz="2000" dirty="0" smtClean="0">
                <a:solidFill>
                  <a:srgbClr val="0070C0"/>
                </a:solidFill>
              </a:rPr>
              <a:t>Acquisizione e verifiche </a:t>
            </a:r>
            <a:r>
              <a:rPr lang="it-IT" sz="2000" dirty="0">
                <a:solidFill>
                  <a:srgbClr val="0070C0"/>
                </a:solidFill>
              </a:rPr>
              <a:t>in ordine alla insussistenza delle cause di </a:t>
            </a:r>
            <a:r>
              <a:rPr lang="it-IT" sz="2000" dirty="0" err="1">
                <a:solidFill>
                  <a:srgbClr val="0070C0"/>
                </a:solidFill>
              </a:rPr>
              <a:t>inconferibilità</a:t>
            </a:r>
            <a:r>
              <a:rPr lang="it-IT" sz="2000" dirty="0">
                <a:solidFill>
                  <a:srgbClr val="0070C0"/>
                </a:solidFill>
              </a:rPr>
              <a:t> </a:t>
            </a:r>
            <a:endParaRPr lang="it-IT" sz="2000" dirty="0" smtClean="0">
              <a:solidFill>
                <a:srgbClr val="0070C0"/>
              </a:solidFill>
            </a:endParaRPr>
          </a:p>
          <a:p>
            <a:pPr marL="0" indent="0" algn="just">
              <a:buNone/>
            </a:pPr>
            <a:r>
              <a:rPr lang="it-IT" sz="2000" dirty="0" smtClean="0">
                <a:solidFill>
                  <a:srgbClr val="0070C0"/>
                </a:solidFill>
              </a:rPr>
              <a:t>     e </a:t>
            </a:r>
            <a:r>
              <a:rPr lang="it-IT" sz="2000" dirty="0">
                <a:solidFill>
                  <a:srgbClr val="0070C0"/>
                </a:solidFill>
              </a:rPr>
              <a:t>di incompatibilità di cui al D.lgs. n. 39/2013;</a:t>
            </a:r>
          </a:p>
          <a:p>
            <a:pPr lvl="0" algn="just"/>
            <a:r>
              <a:rPr lang="it-IT" sz="2000" dirty="0">
                <a:solidFill>
                  <a:srgbClr val="0070C0"/>
                </a:solidFill>
              </a:rPr>
              <a:t>F</a:t>
            </a:r>
            <a:r>
              <a:rPr lang="it-IT" sz="2000" dirty="0" smtClean="0">
                <a:solidFill>
                  <a:srgbClr val="0070C0"/>
                </a:solidFill>
              </a:rPr>
              <a:t>ormazione;</a:t>
            </a:r>
          </a:p>
          <a:p>
            <a:pPr lvl="0" algn="just"/>
            <a:r>
              <a:rPr lang="it-IT" sz="2000" dirty="0" smtClean="0">
                <a:solidFill>
                  <a:srgbClr val="0070C0"/>
                </a:solidFill>
              </a:rPr>
              <a:t>Formazione di commissioni, assegnazioni uffici e conferimenti di incarichi …</a:t>
            </a:r>
            <a:endParaRPr lang="it-IT" sz="2000" dirty="0">
              <a:solidFill>
                <a:srgbClr val="0070C0"/>
              </a:solidFill>
            </a:endParaRPr>
          </a:p>
          <a:p>
            <a:pPr lvl="0" algn="just"/>
            <a:r>
              <a:rPr lang="it-IT" sz="2000" dirty="0" smtClean="0">
                <a:solidFill>
                  <a:srgbClr val="0070C0"/>
                </a:solidFill>
              </a:rPr>
              <a:t>Altre misure di cui all’Allegato C </a:t>
            </a:r>
            <a:r>
              <a:rPr lang="it-IT" dirty="0" smtClean="0">
                <a:solidFill>
                  <a:srgbClr val="0070C0"/>
                </a:solidFill>
              </a:rPr>
              <a:t>(</a:t>
            </a:r>
            <a:r>
              <a:rPr lang="it-IT" sz="1400" dirty="0" smtClean="0">
                <a:solidFill>
                  <a:srgbClr val="0070C0"/>
                </a:solidFill>
              </a:rPr>
              <a:t>con specifico riferimento alla vigilanza e controllo sull’assolvimento degli obblighi di pubblicazione degli enti vigilati, istituiti, finanziati dalla R.A.; </a:t>
            </a:r>
            <a:r>
              <a:rPr lang="it-IT" sz="1400" dirty="0" err="1" smtClean="0">
                <a:solidFill>
                  <a:srgbClr val="0070C0"/>
                </a:solidFill>
              </a:rPr>
              <a:t>soc</a:t>
            </a:r>
            <a:r>
              <a:rPr lang="it-IT" sz="1400" dirty="0" smtClean="0">
                <a:solidFill>
                  <a:srgbClr val="0070C0"/>
                </a:solidFill>
              </a:rPr>
              <a:t>. partecipate; enti di diritto privato in controllo pubblico; enti di diritto privato partecipati di cui alla determina ANAC n. 8 del 17/6/2015 </a:t>
            </a:r>
            <a:r>
              <a:rPr lang="it-IT" dirty="0" smtClean="0">
                <a:solidFill>
                  <a:srgbClr val="0070C0"/>
                </a:solidFill>
              </a:rPr>
              <a:t>).</a:t>
            </a:r>
            <a:endParaRPr lang="it-IT" dirty="0">
              <a:solidFill>
                <a:srgbClr val="0070C0"/>
              </a:solidFill>
            </a:endParaRPr>
          </a:p>
          <a:p>
            <a:pPr marL="0" indent="0">
              <a:buNone/>
            </a:pPr>
            <a:endParaRPr lang="it-IT" sz="2400"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11</a:t>
            </a:fld>
            <a:endParaRPr lang="en-US" dirty="0"/>
          </a:p>
        </p:txBody>
      </p:sp>
    </p:spTree>
    <p:extLst>
      <p:ext uri="{BB962C8B-B14F-4D97-AF65-F5344CB8AC3E}">
        <p14:creationId xmlns:p14="http://schemas.microsoft.com/office/powerpoint/2010/main" val="11436375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94022" y="86499"/>
            <a:ext cx="10317892" cy="778474"/>
          </a:xfrm>
        </p:spPr>
        <p:txBody>
          <a:bodyPr/>
          <a:lstStyle/>
          <a:p>
            <a:r>
              <a:rPr lang="it-IT" sz="3200" b="1" dirty="0" smtClean="0">
                <a:solidFill>
                  <a:srgbClr val="FF0000"/>
                </a:solidFill>
              </a:rPr>
              <a:t>6. </a:t>
            </a:r>
            <a:r>
              <a:rPr lang="it-IT" sz="2800" b="1" dirty="0" smtClean="0">
                <a:solidFill>
                  <a:srgbClr val="0070C0"/>
                </a:solidFill>
              </a:rPr>
              <a:t>Monitoraggio del PTPC e dell’attuazione delle misure</a:t>
            </a:r>
            <a:endParaRPr lang="it-IT" sz="2800" b="1" dirty="0">
              <a:solidFill>
                <a:srgbClr val="0070C0"/>
              </a:solidFill>
            </a:endParaRPr>
          </a:p>
        </p:txBody>
      </p:sp>
      <p:sp>
        <p:nvSpPr>
          <p:cNvPr id="3" name="Segnaposto contenuto 2"/>
          <p:cNvSpPr>
            <a:spLocks noGrp="1"/>
          </p:cNvSpPr>
          <p:nvPr>
            <p:ph idx="1"/>
          </p:nvPr>
        </p:nvSpPr>
        <p:spPr>
          <a:xfrm>
            <a:off x="1594023" y="948906"/>
            <a:ext cx="9910590" cy="5773170"/>
          </a:xfrm>
        </p:spPr>
        <p:txBody>
          <a:bodyPr/>
          <a:lstStyle/>
          <a:p>
            <a:pPr marL="0" indent="0" algn="just">
              <a:buNone/>
            </a:pPr>
            <a:r>
              <a:rPr lang="it-IT" sz="2400" dirty="0" smtClean="0"/>
              <a:t>Al fine </a:t>
            </a:r>
            <a:r>
              <a:rPr lang="it-IT" sz="2400" dirty="0"/>
              <a:t>di permettere al RPCT di verificare l’attuazione del Piano e di presentare, nel termine </a:t>
            </a:r>
            <a:r>
              <a:rPr lang="it-IT" sz="2400" dirty="0" smtClean="0"/>
              <a:t>previsto, la </a:t>
            </a:r>
            <a:r>
              <a:rPr lang="it-IT" sz="2400" dirty="0"/>
              <a:t>relazione di cui all’art. 1, co. 14 della L. n. </a:t>
            </a:r>
            <a:r>
              <a:rPr lang="it-IT" sz="2400" dirty="0" smtClean="0"/>
              <a:t>190/2012, saranno condotte attività di monitoraggio. Tra le principali si evidenziano i seguenti schemi allegati al PTPC, attraverso i quali svolgere dette attività:</a:t>
            </a:r>
          </a:p>
          <a:p>
            <a:pPr lvl="0" algn="just">
              <a:buFont typeface="Wingdings" panose="05000000000000000000" pitchFamily="2" charset="2"/>
              <a:buChar char="q"/>
            </a:pPr>
            <a:r>
              <a:rPr lang="it-IT" sz="2400" dirty="0"/>
              <a:t>Per il </a:t>
            </a:r>
            <a:r>
              <a:rPr lang="it-IT" sz="2400" dirty="0" smtClean="0"/>
              <a:t>Monitoraggio dell’attuazione delle misure di cui all’</a:t>
            </a:r>
            <a:r>
              <a:rPr lang="it-IT" sz="2400" b="1" dirty="0" smtClean="0">
                <a:solidFill>
                  <a:srgbClr val="0070C0"/>
                </a:solidFill>
              </a:rPr>
              <a:t>Allegato </a:t>
            </a:r>
            <a:r>
              <a:rPr lang="it-IT" sz="2400" b="1" dirty="0">
                <a:solidFill>
                  <a:srgbClr val="0070C0"/>
                </a:solidFill>
              </a:rPr>
              <a:t>B</a:t>
            </a:r>
            <a:r>
              <a:rPr lang="it-IT" sz="2400" dirty="0"/>
              <a:t>, ciascun Dipartimento/Servizio autonomo trasmette al RPCT lo schema di cui all’</a:t>
            </a:r>
            <a:r>
              <a:rPr lang="it-IT" sz="2400" b="1" dirty="0">
                <a:solidFill>
                  <a:srgbClr val="0070C0"/>
                </a:solidFill>
              </a:rPr>
              <a:t>Allegato D</a:t>
            </a:r>
            <a:r>
              <a:rPr lang="it-IT" sz="2400" dirty="0">
                <a:solidFill>
                  <a:srgbClr val="0070C0"/>
                </a:solidFill>
              </a:rPr>
              <a:t> </a:t>
            </a:r>
            <a:r>
              <a:rPr lang="it-IT" sz="2400" dirty="0"/>
              <a:t>entro le seguenti scadenze</a:t>
            </a:r>
            <a:r>
              <a:rPr lang="it-IT" sz="2400" dirty="0" smtClean="0"/>
              <a:t>:</a:t>
            </a:r>
          </a:p>
          <a:p>
            <a:pPr marL="0" indent="0" algn="just">
              <a:buNone/>
            </a:pPr>
            <a:r>
              <a:rPr lang="it-IT" sz="2400" dirty="0" smtClean="0"/>
              <a:t>- </a:t>
            </a:r>
            <a:r>
              <a:rPr lang="it-IT" sz="2400" dirty="0"/>
              <a:t>per l’anno 2016 entro la data del </a:t>
            </a:r>
            <a:r>
              <a:rPr lang="it-IT" sz="2400" b="1" dirty="0">
                <a:solidFill>
                  <a:srgbClr val="0070C0"/>
                </a:solidFill>
              </a:rPr>
              <a:t>10 dicembre </a:t>
            </a:r>
            <a:r>
              <a:rPr lang="it-IT" sz="2400" dirty="0">
                <a:solidFill>
                  <a:srgbClr val="0070C0"/>
                </a:solidFill>
              </a:rPr>
              <a:t>dell’anno di riferimento;</a:t>
            </a:r>
          </a:p>
          <a:p>
            <a:pPr marL="0" indent="0" algn="just">
              <a:buNone/>
            </a:pPr>
            <a:r>
              <a:rPr lang="it-IT" sz="2400" dirty="0" smtClean="0"/>
              <a:t>- </a:t>
            </a:r>
            <a:r>
              <a:rPr lang="it-IT" sz="2400" dirty="0"/>
              <a:t>per le annualità 2017/2018 entro il </a:t>
            </a:r>
            <a:r>
              <a:rPr lang="it-IT" sz="2400" b="1" dirty="0">
                <a:solidFill>
                  <a:srgbClr val="0070C0"/>
                </a:solidFill>
              </a:rPr>
              <a:t>10 luglio </a:t>
            </a:r>
            <a:r>
              <a:rPr lang="it-IT" sz="2400" dirty="0">
                <a:solidFill>
                  <a:srgbClr val="0070C0"/>
                </a:solidFill>
              </a:rPr>
              <a:t>dell’anno di riferimento</a:t>
            </a:r>
            <a:r>
              <a:rPr lang="it-IT" sz="2400" dirty="0"/>
              <a:t> per il </a:t>
            </a:r>
            <a:r>
              <a:rPr lang="it-IT" sz="2400" b="1" dirty="0">
                <a:solidFill>
                  <a:srgbClr val="0070C0"/>
                </a:solidFill>
              </a:rPr>
              <a:t>1° semestre </a:t>
            </a:r>
            <a:r>
              <a:rPr lang="it-IT" sz="2400" dirty="0"/>
              <a:t>ed entro il </a:t>
            </a:r>
            <a:r>
              <a:rPr lang="it-IT" sz="2400" b="1" dirty="0">
                <a:solidFill>
                  <a:srgbClr val="0070C0"/>
                </a:solidFill>
              </a:rPr>
              <a:t>10 dicembre </a:t>
            </a:r>
            <a:r>
              <a:rPr lang="it-IT" sz="2400" dirty="0">
                <a:solidFill>
                  <a:srgbClr val="0070C0"/>
                </a:solidFill>
              </a:rPr>
              <a:t>dell’anno di riferimento</a:t>
            </a:r>
            <a:r>
              <a:rPr lang="it-IT" sz="2400" dirty="0"/>
              <a:t> per il </a:t>
            </a:r>
            <a:r>
              <a:rPr lang="it-IT" sz="2400" b="1" dirty="0">
                <a:solidFill>
                  <a:srgbClr val="0070C0"/>
                </a:solidFill>
              </a:rPr>
              <a:t>2° semestre</a:t>
            </a:r>
            <a:r>
              <a:rPr lang="it-IT" sz="2400" dirty="0"/>
              <a:t>.</a:t>
            </a:r>
          </a:p>
          <a:p>
            <a:pPr marL="0" indent="0">
              <a:buNone/>
            </a:pPr>
            <a:endParaRPr lang="it-IT" sz="2400"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12</a:t>
            </a:fld>
            <a:endParaRPr lang="en-US" dirty="0"/>
          </a:p>
        </p:txBody>
      </p:sp>
    </p:spTree>
    <p:extLst>
      <p:ext uri="{BB962C8B-B14F-4D97-AF65-F5344CB8AC3E}">
        <p14:creationId xmlns:p14="http://schemas.microsoft.com/office/powerpoint/2010/main" val="16416318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94022" y="86498"/>
            <a:ext cx="10317892" cy="1066027"/>
          </a:xfrm>
        </p:spPr>
        <p:txBody>
          <a:bodyPr/>
          <a:lstStyle/>
          <a:p>
            <a:r>
              <a:rPr lang="it-IT" sz="3200" b="1" dirty="0" smtClean="0">
                <a:solidFill>
                  <a:srgbClr val="FF0000"/>
                </a:solidFill>
              </a:rPr>
              <a:t>6. </a:t>
            </a:r>
            <a:r>
              <a:rPr lang="it-IT" sz="2800" b="1" dirty="0" smtClean="0">
                <a:solidFill>
                  <a:srgbClr val="0070C0"/>
                </a:solidFill>
              </a:rPr>
              <a:t>Monitoraggio</a:t>
            </a:r>
            <a:r>
              <a:rPr lang="it-IT" sz="3200" b="1" dirty="0" smtClean="0">
                <a:solidFill>
                  <a:srgbClr val="0070C0"/>
                </a:solidFill>
              </a:rPr>
              <a:t> del PTPC e dell’attuazione delle misure</a:t>
            </a:r>
            <a:endParaRPr lang="it-IT" sz="3200" b="1" dirty="0">
              <a:solidFill>
                <a:srgbClr val="0070C0"/>
              </a:solidFill>
            </a:endParaRPr>
          </a:p>
        </p:txBody>
      </p:sp>
      <p:sp>
        <p:nvSpPr>
          <p:cNvPr id="3" name="Segnaposto contenuto 2"/>
          <p:cNvSpPr>
            <a:spLocks noGrp="1"/>
          </p:cNvSpPr>
          <p:nvPr>
            <p:ph idx="1"/>
          </p:nvPr>
        </p:nvSpPr>
        <p:spPr>
          <a:xfrm>
            <a:off x="1594023" y="1272746"/>
            <a:ext cx="9910590" cy="5449330"/>
          </a:xfrm>
        </p:spPr>
        <p:txBody>
          <a:bodyPr/>
          <a:lstStyle/>
          <a:p>
            <a:pPr lvl="0" algn="just">
              <a:buFont typeface="Wingdings" panose="05000000000000000000" pitchFamily="2" charset="2"/>
              <a:buChar char="q"/>
            </a:pPr>
            <a:r>
              <a:rPr lang="it-IT" sz="2000" dirty="0"/>
              <a:t>Per il monitoraggio dell’</a:t>
            </a:r>
            <a:r>
              <a:rPr lang="it-IT" sz="2000" b="1" dirty="0">
                <a:solidFill>
                  <a:srgbClr val="0070C0"/>
                </a:solidFill>
              </a:rPr>
              <a:t>Allegato C</a:t>
            </a:r>
            <a:r>
              <a:rPr lang="it-IT" sz="2000" dirty="0"/>
              <a:t> (</a:t>
            </a:r>
            <a:r>
              <a:rPr lang="it-IT" sz="1600" dirty="0">
                <a:solidFill>
                  <a:srgbClr val="0070C0"/>
                </a:solidFill>
              </a:rPr>
              <a:t>Tabella C.1 e Tabella C.2</a:t>
            </a:r>
            <a:r>
              <a:rPr lang="it-IT" sz="2000" dirty="0"/>
              <a:t>), ciascun Dipartimento/Servizio autonomo trasmette al RPCT lo schema di cui all’</a:t>
            </a:r>
            <a:r>
              <a:rPr lang="it-IT" sz="2000" b="1" dirty="0">
                <a:solidFill>
                  <a:srgbClr val="0070C0"/>
                </a:solidFill>
              </a:rPr>
              <a:t>Allegato C3</a:t>
            </a:r>
            <a:r>
              <a:rPr lang="it-IT" sz="2000" dirty="0">
                <a:solidFill>
                  <a:srgbClr val="0070C0"/>
                </a:solidFill>
              </a:rPr>
              <a:t> </a:t>
            </a:r>
            <a:r>
              <a:rPr lang="it-IT" sz="2000" dirty="0"/>
              <a:t>entro le seguenti scadenze:</a:t>
            </a:r>
          </a:p>
          <a:p>
            <a:pPr marL="0" indent="0" algn="just">
              <a:buNone/>
            </a:pPr>
            <a:r>
              <a:rPr lang="it-IT" sz="2000" dirty="0" smtClean="0"/>
              <a:t>- </a:t>
            </a:r>
            <a:r>
              <a:rPr lang="it-IT" sz="2000" dirty="0"/>
              <a:t>per l’anno 2016 entro la data del </a:t>
            </a:r>
            <a:r>
              <a:rPr lang="it-IT" sz="2000" b="1" dirty="0">
                <a:solidFill>
                  <a:srgbClr val="0070C0"/>
                </a:solidFill>
              </a:rPr>
              <a:t>10 dicembre </a:t>
            </a:r>
            <a:r>
              <a:rPr lang="it-IT" sz="2000" dirty="0">
                <a:solidFill>
                  <a:srgbClr val="0070C0"/>
                </a:solidFill>
              </a:rPr>
              <a:t>dell’anno di riferimento</a:t>
            </a:r>
            <a:r>
              <a:rPr lang="it-IT" sz="2000" dirty="0"/>
              <a:t>;</a:t>
            </a:r>
          </a:p>
          <a:p>
            <a:pPr marL="0" indent="0" algn="just">
              <a:buNone/>
            </a:pPr>
            <a:r>
              <a:rPr lang="it-IT" sz="2000" dirty="0"/>
              <a:t>- per le annualità 2017/2018 entro il </a:t>
            </a:r>
            <a:r>
              <a:rPr lang="it-IT" sz="2000" b="1" dirty="0">
                <a:solidFill>
                  <a:srgbClr val="0070C0"/>
                </a:solidFill>
              </a:rPr>
              <a:t>10 luglio </a:t>
            </a:r>
            <a:r>
              <a:rPr lang="it-IT" sz="2000" dirty="0">
                <a:solidFill>
                  <a:srgbClr val="0070C0"/>
                </a:solidFill>
              </a:rPr>
              <a:t>dell’anno di riferimento </a:t>
            </a:r>
            <a:r>
              <a:rPr lang="it-IT" sz="2000" dirty="0"/>
              <a:t>per il </a:t>
            </a:r>
            <a:r>
              <a:rPr lang="it-IT" sz="2000" b="1" dirty="0">
                <a:solidFill>
                  <a:srgbClr val="0070C0"/>
                </a:solidFill>
              </a:rPr>
              <a:t>1° semestre</a:t>
            </a:r>
            <a:r>
              <a:rPr lang="it-IT" sz="2000" dirty="0">
                <a:solidFill>
                  <a:srgbClr val="0070C0"/>
                </a:solidFill>
              </a:rPr>
              <a:t> </a:t>
            </a:r>
            <a:r>
              <a:rPr lang="it-IT" sz="2000" dirty="0"/>
              <a:t>ed entro il </a:t>
            </a:r>
            <a:r>
              <a:rPr lang="it-IT" sz="2000" b="1" dirty="0">
                <a:solidFill>
                  <a:srgbClr val="0070C0"/>
                </a:solidFill>
              </a:rPr>
              <a:t>10 dicembre </a:t>
            </a:r>
            <a:r>
              <a:rPr lang="it-IT" sz="2000" dirty="0">
                <a:solidFill>
                  <a:srgbClr val="0070C0"/>
                </a:solidFill>
              </a:rPr>
              <a:t>dell’anno di riferimento </a:t>
            </a:r>
            <a:r>
              <a:rPr lang="it-IT" sz="2000" dirty="0"/>
              <a:t>per il </a:t>
            </a:r>
            <a:r>
              <a:rPr lang="it-IT" sz="2000" b="1" dirty="0">
                <a:solidFill>
                  <a:srgbClr val="0070C0"/>
                </a:solidFill>
              </a:rPr>
              <a:t>2° semestre</a:t>
            </a:r>
            <a:r>
              <a:rPr lang="it-IT" sz="2000" dirty="0"/>
              <a:t>.</a:t>
            </a:r>
          </a:p>
          <a:p>
            <a:pPr marL="0" indent="0" algn="just">
              <a:buNone/>
            </a:pPr>
            <a:r>
              <a:rPr lang="it-IT" sz="2000" dirty="0"/>
              <a:t>Al fine di assicurare il completo monitoraggio dell’anno 2016, </a:t>
            </a:r>
            <a:r>
              <a:rPr lang="it-IT" sz="2000" u="sng" dirty="0"/>
              <a:t>il RPCT tiene conto dei dati e delle informazioni relative al 1° semestre 2016,</a:t>
            </a:r>
            <a:r>
              <a:rPr lang="it-IT" sz="2000" dirty="0"/>
              <a:t> comunicate dalle strutture regionali nel mese di luglio e agosto 2016, in attuazione del PTPC 2015/2017.</a:t>
            </a:r>
          </a:p>
          <a:p>
            <a:pPr marL="0" indent="0" algn="just">
              <a:buNone/>
            </a:pPr>
            <a:r>
              <a:rPr lang="it-IT" sz="2000" dirty="0"/>
              <a:t>Le misure contenute nel Piano sono state formulate in modo da consentire anche il </a:t>
            </a:r>
            <a:r>
              <a:rPr lang="it-IT" sz="2000" b="1" dirty="0">
                <a:solidFill>
                  <a:srgbClr val="0070C0"/>
                </a:solidFill>
              </a:rPr>
              <a:t>monitoraggio sull’attuazione del Codice di comportamento dei dipendenti della Giunta regionale.</a:t>
            </a:r>
          </a:p>
          <a:p>
            <a:pPr marL="0" indent="0">
              <a:buNone/>
            </a:pPr>
            <a:endParaRPr lang="it-IT" sz="2400"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13</a:t>
            </a:fld>
            <a:endParaRPr lang="en-US" dirty="0"/>
          </a:p>
        </p:txBody>
      </p:sp>
    </p:spTree>
    <p:extLst>
      <p:ext uri="{BB962C8B-B14F-4D97-AF65-F5344CB8AC3E}">
        <p14:creationId xmlns:p14="http://schemas.microsoft.com/office/powerpoint/2010/main" val="14261650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94022" y="86498"/>
            <a:ext cx="10317892" cy="1066027"/>
          </a:xfrm>
        </p:spPr>
        <p:txBody>
          <a:bodyPr/>
          <a:lstStyle/>
          <a:p>
            <a:r>
              <a:rPr lang="it-IT" sz="3200" b="1" dirty="0">
                <a:solidFill>
                  <a:srgbClr val="FF0000"/>
                </a:solidFill>
              </a:rPr>
              <a:t>7</a:t>
            </a:r>
            <a:r>
              <a:rPr lang="it-IT" sz="3200" b="1" dirty="0" smtClean="0">
                <a:solidFill>
                  <a:srgbClr val="FF0000"/>
                </a:solidFill>
              </a:rPr>
              <a:t>. </a:t>
            </a:r>
            <a:r>
              <a:rPr lang="it-IT" sz="3200" b="1" dirty="0">
                <a:solidFill>
                  <a:srgbClr val="0070C0"/>
                </a:solidFill>
              </a:rPr>
              <a:t>Scadenzari per l’attuazione </a:t>
            </a:r>
            <a:r>
              <a:rPr lang="it-IT" sz="3200" b="1" dirty="0" smtClean="0">
                <a:solidFill>
                  <a:srgbClr val="0070C0"/>
                </a:solidFill>
              </a:rPr>
              <a:t>delle misure (PTPC) e per gli obblighi di pubblicazione (PTTI).</a:t>
            </a:r>
            <a:endParaRPr lang="it-IT" sz="3200" b="1" dirty="0">
              <a:solidFill>
                <a:srgbClr val="0070C0"/>
              </a:solidFill>
            </a:endParaRPr>
          </a:p>
        </p:txBody>
      </p:sp>
      <p:sp>
        <p:nvSpPr>
          <p:cNvPr id="3" name="Segnaposto contenuto 2"/>
          <p:cNvSpPr>
            <a:spLocks noGrp="1"/>
          </p:cNvSpPr>
          <p:nvPr>
            <p:ph idx="1"/>
          </p:nvPr>
        </p:nvSpPr>
        <p:spPr>
          <a:xfrm>
            <a:off x="1594023" y="1272746"/>
            <a:ext cx="9910590" cy="5449330"/>
          </a:xfrm>
        </p:spPr>
        <p:txBody>
          <a:bodyPr/>
          <a:lstStyle/>
          <a:p>
            <a:pPr marL="0" indent="0" algn="just">
              <a:buNone/>
            </a:pPr>
            <a:r>
              <a:rPr lang="it-IT" sz="2000" dirty="0"/>
              <a:t>Al fine di agevolare il monitoraggio del PTPC e del PTTI per l’anno 2016, nonché il puntuale assolvimento degli obblighi di ciascuna struttura, </a:t>
            </a:r>
            <a:r>
              <a:rPr lang="it-IT" sz="2000" dirty="0" smtClean="0"/>
              <a:t>sono stati predisposti appositi</a:t>
            </a:r>
            <a:r>
              <a:rPr lang="it-IT" sz="2000" b="1" dirty="0" smtClean="0"/>
              <a:t> </a:t>
            </a:r>
            <a:r>
              <a:rPr lang="it-IT" sz="2000" b="1" u="sng" dirty="0">
                <a:solidFill>
                  <a:srgbClr val="0070C0"/>
                </a:solidFill>
              </a:rPr>
              <a:t>scadenzari</a:t>
            </a:r>
            <a:r>
              <a:rPr lang="it-IT" sz="2000" dirty="0"/>
              <a:t> </a:t>
            </a:r>
            <a:r>
              <a:rPr lang="it-IT" sz="2000" u="sng" dirty="0"/>
              <a:t>che sintetizzano gli adempimenti e le relative </a:t>
            </a:r>
            <a:r>
              <a:rPr lang="it-IT" sz="2000" b="1" u="sng" dirty="0">
                <a:solidFill>
                  <a:srgbClr val="0070C0"/>
                </a:solidFill>
              </a:rPr>
              <a:t>scadenze, comuni a tutte le strutture, fino alla data del 31/12/2016</a:t>
            </a:r>
            <a:r>
              <a:rPr lang="it-IT" sz="2000" dirty="0"/>
              <a:t>, </a:t>
            </a:r>
            <a:r>
              <a:rPr lang="it-IT" sz="2000" u="sng" dirty="0"/>
              <a:t>fermo restando che ciascuna struttura, per la parte di propria competenza, è tenuta al rispetto della tempistica definita sia per l’attuazione delle misure di </a:t>
            </a:r>
            <a:r>
              <a:rPr lang="it-IT" sz="2000" u="sng" dirty="0" smtClean="0"/>
              <a:t>prevenzione di cui al PTPC 2016-2018, </a:t>
            </a:r>
            <a:r>
              <a:rPr lang="it-IT" sz="2000" u="sng" dirty="0"/>
              <a:t>sia per l’assolvimento degli obblighi di trasparenza di cui </a:t>
            </a:r>
            <a:r>
              <a:rPr lang="it-IT" sz="2000" u="sng" dirty="0" smtClean="0"/>
              <a:t>al PTTI 2016-2018. </a:t>
            </a:r>
            <a:r>
              <a:rPr lang="it-IT" sz="2000" dirty="0" smtClean="0"/>
              <a:t>Nello specifico :</a:t>
            </a:r>
            <a:endParaRPr lang="it-IT" sz="2000" dirty="0"/>
          </a:p>
          <a:p>
            <a:pPr lvl="0" algn="just">
              <a:buFont typeface="Wingdings" panose="05000000000000000000" pitchFamily="2" charset="2"/>
              <a:buChar char="q"/>
            </a:pPr>
            <a:r>
              <a:rPr lang="it-IT" sz="2000" b="1" dirty="0" smtClean="0">
                <a:solidFill>
                  <a:srgbClr val="0070C0"/>
                </a:solidFill>
              </a:rPr>
              <a:t>Scadenzario</a:t>
            </a:r>
            <a:r>
              <a:rPr lang="it-IT" sz="2000" dirty="0" smtClean="0"/>
              <a:t> per l’attuazione delle misure  di cui all’</a:t>
            </a:r>
            <a:r>
              <a:rPr lang="it-IT" sz="2000" b="1" dirty="0" smtClean="0">
                <a:solidFill>
                  <a:srgbClr val="0070C0"/>
                </a:solidFill>
              </a:rPr>
              <a:t>Allegato B </a:t>
            </a:r>
            <a:r>
              <a:rPr lang="it-IT" sz="2000" dirty="0" smtClean="0"/>
              <a:t>al PTPC;</a:t>
            </a:r>
          </a:p>
          <a:p>
            <a:pPr algn="just">
              <a:buFont typeface="Wingdings" panose="05000000000000000000" pitchFamily="2" charset="2"/>
              <a:buChar char="q"/>
            </a:pPr>
            <a:r>
              <a:rPr lang="it-IT" sz="2000" b="1" dirty="0">
                <a:solidFill>
                  <a:srgbClr val="0070C0"/>
                </a:solidFill>
              </a:rPr>
              <a:t>Scadenzario</a:t>
            </a:r>
            <a:r>
              <a:rPr lang="it-IT" sz="2000" dirty="0"/>
              <a:t> per l’attuazione delle misure  di cui all’</a:t>
            </a:r>
            <a:r>
              <a:rPr lang="it-IT" sz="2000" b="1" dirty="0">
                <a:solidFill>
                  <a:srgbClr val="0070C0"/>
                </a:solidFill>
              </a:rPr>
              <a:t>Allegato </a:t>
            </a:r>
            <a:r>
              <a:rPr lang="it-IT" sz="2000" b="1" dirty="0" smtClean="0">
                <a:solidFill>
                  <a:srgbClr val="0070C0"/>
                </a:solidFill>
              </a:rPr>
              <a:t>C</a:t>
            </a:r>
            <a:r>
              <a:rPr lang="it-IT" sz="2000" b="1" dirty="0" smtClean="0"/>
              <a:t> </a:t>
            </a:r>
            <a:r>
              <a:rPr lang="it-IT" sz="2000" dirty="0"/>
              <a:t>al </a:t>
            </a:r>
            <a:r>
              <a:rPr lang="it-IT" sz="2000" dirty="0" smtClean="0"/>
              <a:t>PTPC (costituito dalla Tabella C.1 e C.2);</a:t>
            </a:r>
          </a:p>
          <a:p>
            <a:pPr lvl="0" algn="just">
              <a:buFont typeface="Wingdings" panose="05000000000000000000" pitchFamily="2" charset="2"/>
              <a:buChar char="q"/>
            </a:pPr>
            <a:r>
              <a:rPr lang="it-IT" sz="2000" b="1" dirty="0">
                <a:solidFill>
                  <a:srgbClr val="0070C0"/>
                </a:solidFill>
              </a:rPr>
              <a:t>Scadenzario</a:t>
            </a:r>
            <a:r>
              <a:rPr lang="it-IT" sz="2000" dirty="0"/>
              <a:t> per </a:t>
            </a:r>
            <a:r>
              <a:rPr lang="it-IT" sz="2000" dirty="0" smtClean="0"/>
              <a:t>gli obblighi di pubblicazione di </a:t>
            </a:r>
            <a:r>
              <a:rPr lang="it-IT" sz="2000" dirty="0"/>
              <a:t>cui all’</a:t>
            </a:r>
            <a:r>
              <a:rPr lang="it-IT" sz="2000" b="1" dirty="0">
                <a:solidFill>
                  <a:srgbClr val="0070C0"/>
                </a:solidFill>
              </a:rPr>
              <a:t>Allegato 1-bis-Trasparenza </a:t>
            </a:r>
            <a:r>
              <a:rPr lang="it-IT" sz="2000" dirty="0"/>
              <a:t>al </a:t>
            </a:r>
            <a:r>
              <a:rPr lang="it-IT" sz="2000" dirty="0" smtClean="0"/>
              <a:t>PTTI;</a:t>
            </a:r>
            <a:endParaRPr lang="it-IT" sz="2000" dirty="0"/>
          </a:p>
          <a:p>
            <a:pPr marL="0" indent="0" algn="just">
              <a:buNone/>
            </a:pPr>
            <a:r>
              <a:rPr lang="it-IT" sz="2000" dirty="0" smtClean="0"/>
              <a:t>I suddetti scadenzari sono stati pubblicati su </a:t>
            </a:r>
            <a:r>
              <a:rPr lang="it-IT" sz="2000" b="1" dirty="0" smtClean="0">
                <a:solidFill>
                  <a:schemeClr val="accent5">
                    <a:lumMod val="75000"/>
                  </a:schemeClr>
                </a:solidFill>
                <a:latin typeface="Times New Roman" panose="02020603050405020304" pitchFamily="18" charset="0"/>
                <a:cs typeface="Times New Roman" panose="02020603050405020304" pitchFamily="18" charset="0"/>
              </a:rPr>
              <a:t>Amministrazione trasparente | Altri contenuti | Corruzione | Piano Triennale di prevenzione della corruzione | Aggiornamento </a:t>
            </a:r>
            <a:r>
              <a:rPr lang="it-IT" sz="2000" b="1" dirty="0">
                <a:solidFill>
                  <a:schemeClr val="accent5">
                    <a:lumMod val="75000"/>
                  </a:schemeClr>
                </a:solidFill>
                <a:latin typeface="Times New Roman" panose="02020603050405020304" pitchFamily="18" charset="0"/>
                <a:cs typeface="Times New Roman" panose="02020603050405020304" pitchFamily="18" charset="0"/>
              </a:rPr>
              <a:t>PTPC e PTTI 2016-2018.</a:t>
            </a:r>
          </a:p>
          <a:p>
            <a:pPr marL="0" indent="0">
              <a:buNone/>
            </a:pPr>
            <a:endParaRPr lang="it-IT" sz="2400"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14</a:t>
            </a:fld>
            <a:endParaRPr lang="en-US" dirty="0"/>
          </a:p>
        </p:txBody>
      </p:sp>
    </p:spTree>
    <p:extLst>
      <p:ext uri="{BB962C8B-B14F-4D97-AF65-F5344CB8AC3E}">
        <p14:creationId xmlns:p14="http://schemas.microsoft.com/office/powerpoint/2010/main" val="16944893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94022" y="94890"/>
            <a:ext cx="10232793" cy="1630393"/>
          </a:xfrm>
        </p:spPr>
        <p:txBody>
          <a:bodyPr/>
          <a:lstStyle/>
          <a:p>
            <a:pPr algn="ctr"/>
            <a:r>
              <a:rPr lang="it-IT" sz="2800" b="1" i="1" dirty="0">
                <a:solidFill>
                  <a:srgbClr val="FF0000"/>
                </a:solidFill>
              </a:rPr>
              <a:t>Sezione </a:t>
            </a:r>
            <a:r>
              <a:rPr lang="it-IT" sz="2800" b="1" i="1" dirty="0" smtClean="0">
                <a:solidFill>
                  <a:srgbClr val="FF0000"/>
                </a:solidFill>
              </a:rPr>
              <a:t>II</a:t>
            </a:r>
            <a:r>
              <a:rPr lang="it-IT" sz="2800" dirty="0">
                <a:solidFill>
                  <a:srgbClr val="0070C0"/>
                </a:solidFill>
              </a:rPr>
              <a:t/>
            </a:r>
            <a:br>
              <a:rPr lang="it-IT" sz="2800" dirty="0">
                <a:solidFill>
                  <a:srgbClr val="0070C0"/>
                </a:solidFill>
              </a:rPr>
            </a:br>
            <a:r>
              <a:rPr lang="it-IT" sz="1800" b="1" dirty="0">
                <a:solidFill>
                  <a:srgbClr val="FF0000"/>
                </a:solidFill>
              </a:rPr>
              <a:t>8</a:t>
            </a:r>
            <a:r>
              <a:rPr lang="it-IT" sz="1800" b="1" dirty="0" smtClean="0">
                <a:solidFill>
                  <a:srgbClr val="FF0000"/>
                </a:solidFill>
              </a:rPr>
              <a:t>.</a:t>
            </a:r>
            <a:r>
              <a:rPr lang="it-IT" sz="1800" dirty="0" smtClean="0">
                <a:solidFill>
                  <a:srgbClr val="3333CC"/>
                </a:solidFill>
              </a:rPr>
              <a:t> </a:t>
            </a:r>
            <a:r>
              <a:rPr lang="it-IT" sz="1800" b="1" dirty="0" smtClean="0">
                <a:solidFill>
                  <a:srgbClr val="3333CC"/>
                </a:solidFill>
              </a:rPr>
              <a:t>AGGIORNAMENTO </a:t>
            </a:r>
            <a:r>
              <a:rPr lang="it-IT" sz="1800" b="1" dirty="0">
                <a:solidFill>
                  <a:srgbClr val="3333CC"/>
                </a:solidFill>
              </a:rPr>
              <a:t>DEL PROGRAMMA TRIENNALE PER LA TRASPARENZA E L’INTEGRITA</a:t>
            </a:r>
            <a:r>
              <a:rPr lang="it-IT" sz="1800" b="1" dirty="0" smtClean="0">
                <a:solidFill>
                  <a:srgbClr val="3333CC"/>
                </a:solidFill>
              </a:rPr>
              <a:t>’(PTTI) </a:t>
            </a:r>
            <a:r>
              <a:rPr lang="it-IT" sz="1800" b="1" dirty="0">
                <a:solidFill>
                  <a:srgbClr val="3333CC"/>
                </a:solidFill>
              </a:rPr>
              <a:t>2016 – 2018</a:t>
            </a:r>
            <a:br>
              <a:rPr lang="it-IT" sz="1800" b="1" dirty="0">
                <a:solidFill>
                  <a:srgbClr val="3333CC"/>
                </a:solidFill>
              </a:rPr>
            </a:br>
            <a:r>
              <a:rPr lang="it-IT" sz="1800" dirty="0">
                <a:solidFill>
                  <a:srgbClr val="3333CC"/>
                </a:solidFill>
              </a:rPr>
              <a:t>(approvato con DGR n. 347 del 1 giugno 2016</a:t>
            </a:r>
            <a:r>
              <a:rPr lang="it-IT" sz="1800" dirty="0" smtClean="0">
                <a:solidFill>
                  <a:srgbClr val="3333CC"/>
                </a:solidFill>
              </a:rPr>
              <a:t>)</a:t>
            </a:r>
            <a:br>
              <a:rPr lang="it-IT" sz="1800" dirty="0" smtClean="0">
                <a:solidFill>
                  <a:srgbClr val="3333CC"/>
                </a:solidFill>
              </a:rPr>
            </a:br>
            <a:r>
              <a:rPr lang="it-IT" altLang="it-IT" sz="1800" b="1" dirty="0" smtClean="0">
                <a:solidFill>
                  <a:srgbClr val="3333CC"/>
                </a:solidFill>
              </a:rPr>
              <a:t> </a:t>
            </a:r>
            <a:r>
              <a:rPr lang="it-IT" altLang="it-IT" sz="1800" b="1" dirty="0">
                <a:solidFill>
                  <a:srgbClr val="FF0000"/>
                </a:solidFill>
              </a:rPr>
              <a:t>PRINCIPALI NOVITA’ A SEGUITO DELLE MODIFICHE INTRODOTTE DAL D. </a:t>
            </a:r>
            <a:r>
              <a:rPr lang="it-IT" altLang="it-IT" sz="1800" b="1" dirty="0" err="1">
                <a:solidFill>
                  <a:srgbClr val="FF0000"/>
                </a:solidFill>
              </a:rPr>
              <a:t>Lgs</a:t>
            </a:r>
            <a:r>
              <a:rPr lang="it-IT" altLang="it-IT" sz="1800" b="1" dirty="0">
                <a:solidFill>
                  <a:srgbClr val="FF0000"/>
                </a:solidFill>
              </a:rPr>
              <a:t>. </a:t>
            </a:r>
            <a:r>
              <a:rPr lang="it-IT" altLang="it-IT" sz="1800" b="1" dirty="0" smtClean="0">
                <a:solidFill>
                  <a:srgbClr val="FF0000"/>
                </a:solidFill>
              </a:rPr>
              <a:t>25/05/2016</a:t>
            </a:r>
            <a:r>
              <a:rPr lang="it-IT" altLang="it-IT" sz="1800" b="1" dirty="0">
                <a:solidFill>
                  <a:srgbClr val="FF0000"/>
                </a:solidFill>
              </a:rPr>
              <a:t>, n.97</a:t>
            </a:r>
            <a:r>
              <a:rPr lang="it-IT" sz="1800" dirty="0" smtClean="0">
                <a:solidFill>
                  <a:srgbClr val="FF0000"/>
                </a:solidFill>
              </a:rPr>
              <a:t/>
            </a:r>
            <a:br>
              <a:rPr lang="it-IT" sz="1800" dirty="0" smtClean="0">
                <a:solidFill>
                  <a:srgbClr val="FF0000"/>
                </a:solidFill>
              </a:rPr>
            </a:br>
            <a:endParaRPr lang="it-IT" sz="1800" dirty="0">
              <a:solidFill>
                <a:srgbClr val="FF0000"/>
              </a:solidFill>
            </a:endParaRPr>
          </a:p>
        </p:txBody>
      </p:sp>
      <p:sp>
        <p:nvSpPr>
          <p:cNvPr id="3" name="Segnaposto contenuto 2"/>
          <p:cNvSpPr>
            <a:spLocks noGrp="1"/>
          </p:cNvSpPr>
          <p:nvPr>
            <p:ph idx="1"/>
          </p:nvPr>
        </p:nvSpPr>
        <p:spPr>
          <a:xfrm>
            <a:off x="948906" y="1725283"/>
            <a:ext cx="10938294" cy="5132717"/>
          </a:xfrm>
        </p:spPr>
        <p:txBody>
          <a:bodyPr/>
          <a:lstStyle/>
          <a:p>
            <a:pPr algn="just"/>
            <a:r>
              <a:rPr lang="it-IT" dirty="0"/>
              <a:t>Con l’entrata in vigore, in data 24 giugno 2016 del decreto legislativo 25 maggio 2016, </a:t>
            </a:r>
            <a:r>
              <a:rPr lang="it-IT" dirty="0">
                <a:solidFill>
                  <a:schemeClr val="accent5">
                    <a:lumMod val="75000"/>
                  </a:schemeClr>
                </a:solidFill>
              </a:rPr>
              <a:t>n. </a:t>
            </a:r>
            <a:r>
              <a:rPr lang="it-IT" dirty="0" smtClean="0">
                <a:solidFill>
                  <a:schemeClr val="accent5">
                    <a:lumMod val="75000"/>
                  </a:schemeClr>
                </a:solidFill>
              </a:rPr>
              <a:t>97,</a:t>
            </a:r>
            <a:r>
              <a:rPr lang="it-IT" dirty="0" smtClean="0"/>
              <a:t> correttivo della legge n. 190/2012 e del </a:t>
            </a:r>
            <a:r>
              <a:rPr lang="it-IT" dirty="0"/>
              <a:t>decreto legislativo n. 33/2013, </a:t>
            </a:r>
            <a:r>
              <a:rPr lang="it-IT" u="sng" dirty="0" smtClean="0"/>
              <a:t>si </a:t>
            </a:r>
            <a:r>
              <a:rPr lang="it-IT" u="sng" dirty="0"/>
              <a:t>è reso </a:t>
            </a:r>
            <a:r>
              <a:rPr lang="it-IT" u="sng" dirty="0" smtClean="0"/>
              <a:t>necessario un </a:t>
            </a:r>
            <a:r>
              <a:rPr lang="it-IT" u="sng" dirty="0"/>
              <a:t>aggiornamento del </a:t>
            </a:r>
            <a:r>
              <a:rPr lang="it-IT" b="1" u="sng" dirty="0" smtClean="0"/>
              <a:t>P.T.T.I. </a:t>
            </a:r>
            <a:r>
              <a:rPr lang="it-IT" u="sng" dirty="0"/>
              <a:t>che non è più un documento autonomo ma diventa una sezione del Piano Triennale della Prevenzione della </a:t>
            </a:r>
            <a:r>
              <a:rPr lang="it-IT" u="sng" dirty="0" smtClean="0"/>
              <a:t>Corruzione </a:t>
            </a:r>
            <a:r>
              <a:rPr lang="it-IT" b="1" u="sng" dirty="0" smtClean="0"/>
              <a:t>(PTPC). </a:t>
            </a:r>
          </a:p>
          <a:p>
            <a:pPr algn="just"/>
            <a:r>
              <a:rPr lang="it-IT" b="1" dirty="0" smtClean="0"/>
              <a:t>Il Nuovo PTPC, che contiene la sezione II dedicata alla trasparenza, è stato approvato con </a:t>
            </a:r>
            <a:r>
              <a:rPr lang="it-IT" altLang="it-IT" b="1" dirty="0"/>
              <a:t>Deliberazione G.R. n. 714 del </a:t>
            </a:r>
            <a:r>
              <a:rPr lang="it-IT" altLang="it-IT" b="1" dirty="0" smtClean="0"/>
              <a:t>15/11/2016.</a:t>
            </a:r>
            <a:endParaRPr lang="it-IT" b="1" dirty="0"/>
          </a:p>
          <a:p>
            <a:pPr algn="just"/>
            <a:r>
              <a:rPr lang="it-IT" dirty="0"/>
              <a:t>Il presente Piano della Trasparenza, non essendo più un documento autonomo, non è stato pubblicato nella sezione </a:t>
            </a:r>
            <a:r>
              <a:rPr lang="it-IT" b="1" dirty="0">
                <a:solidFill>
                  <a:schemeClr val="accent1">
                    <a:lumMod val="50000"/>
                  </a:schemeClr>
                </a:solidFill>
              </a:rPr>
              <a:t>Amministrazione trasparente | Disposizioni generali | Programma per la Trasparenza e l'Integrità </a:t>
            </a:r>
            <a:r>
              <a:rPr lang="it-IT" dirty="0">
                <a:solidFill>
                  <a:schemeClr val="tx1"/>
                </a:solidFill>
              </a:rPr>
              <a:t>(dove è comunque presente apposito link), ma nella sezione </a:t>
            </a:r>
            <a:r>
              <a:rPr lang="it-IT" b="1" dirty="0">
                <a:solidFill>
                  <a:schemeClr val="accent1">
                    <a:lumMod val="50000"/>
                  </a:schemeClr>
                </a:solidFill>
              </a:rPr>
              <a:t>ALTRI CONTENUTI – CORRUZIONE</a:t>
            </a:r>
            <a:r>
              <a:rPr lang="it-IT" dirty="0" smtClean="0">
                <a:solidFill>
                  <a:schemeClr val="tx1"/>
                </a:solidFill>
              </a:rPr>
              <a:t>.</a:t>
            </a:r>
            <a:endParaRPr lang="it-IT" dirty="0"/>
          </a:p>
          <a:p>
            <a:pPr algn="just"/>
            <a:r>
              <a:rPr lang="it-IT" altLang="it-IT" dirty="0" smtClean="0">
                <a:solidFill>
                  <a:schemeClr val="tx1"/>
                </a:solidFill>
              </a:rPr>
              <a:t>L’ANAC ha pubblicato sul proprio sito, in consultazione fino al 15 dicembre, lo</a:t>
            </a:r>
            <a:r>
              <a:rPr lang="it-IT" altLang="it-IT" b="1" dirty="0" smtClean="0">
                <a:solidFill>
                  <a:schemeClr val="tx1"/>
                </a:solidFill>
              </a:rPr>
              <a:t> «Schema delle Linee Guida recanti Indicazioni sull’attuazione degli obblighi di pubblicità, trasparenza e diffusione delle informazioni contenute nel </a:t>
            </a:r>
            <a:r>
              <a:rPr lang="it-IT" altLang="it-IT" b="1" dirty="0" err="1" smtClean="0">
                <a:solidFill>
                  <a:schemeClr val="tx1"/>
                </a:solidFill>
              </a:rPr>
              <a:t>D.Lgs.</a:t>
            </a:r>
            <a:r>
              <a:rPr lang="it-IT" altLang="it-IT" b="1" dirty="0" smtClean="0">
                <a:solidFill>
                  <a:schemeClr val="tx1"/>
                </a:solidFill>
              </a:rPr>
              <a:t> 33/2013, come modificato dal </a:t>
            </a:r>
            <a:r>
              <a:rPr lang="it-IT" altLang="it-IT" b="1" dirty="0" err="1" smtClean="0">
                <a:solidFill>
                  <a:schemeClr val="tx1"/>
                </a:solidFill>
              </a:rPr>
              <a:t>D.Lgs</a:t>
            </a:r>
            <a:r>
              <a:rPr lang="it-IT" altLang="it-IT" b="1" dirty="0" smtClean="0">
                <a:solidFill>
                  <a:schemeClr val="tx1"/>
                </a:solidFill>
              </a:rPr>
              <a:t> 97/2016</a:t>
            </a:r>
            <a:r>
              <a:rPr lang="it-IT" altLang="it-IT" b="1" dirty="0" smtClean="0">
                <a:solidFill>
                  <a:schemeClr val="tx1"/>
                </a:solidFill>
              </a:rPr>
              <a:t>»</a:t>
            </a:r>
            <a:r>
              <a:rPr lang="it-IT" altLang="it-IT" dirty="0">
                <a:solidFill>
                  <a:schemeClr val="tx1"/>
                </a:solidFill>
              </a:rPr>
              <a:t> con </a:t>
            </a:r>
            <a:r>
              <a:rPr lang="it-IT" altLang="it-IT" dirty="0" smtClean="0">
                <a:solidFill>
                  <a:schemeClr val="tx1"/>
                </a:solidFill>
              </a:rPr>
              <a:t>allegato il nuovo «Prospetto 1» che costituisce modifica e aggiornamento alla Delibera ANAC n. 50/2013 e che contiene i nuovi obblighi, con individuazione delle modifiche </a:t>
            </a:r>
            <a:r>
              <a:rPr lang="it-IT" altLang="it-IT" dirty="0">
                <a:solidFill>
                  <a:schemeClr val="tx1"/>
                </a:solidFill>
              </a:rPr>
              <a:t>che si renderanno necessarie a livello informatico relativamente alla Sezione Amministrazione Trasparente.</a:t>
            </a:r>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15</a:t>
            </a:fld>
            <a:endParaRPr lang="en-US" dirty="0"/>
          </a:p>
        </p:txBody>
      </p:sp>
    </p:spTree>
    <p:extLst>
      <p:ext uri="{BB962C8B-B14F-4D97-AF65-F5344CB8AC3E}">
        <p14:creationId xmlns:p14="http://schemas.microsoft.com/office/powerpoint/2010/main" val="2266551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04513" y="336430"/>
            <a:ext cx="10136038" cy="1026544"/>
          </a:xfrm>
        </p:spPr>
        <p:txBody>
          <a:bodyPr/>
          <a:lstStyle/>
          <a:p>
            <a:pPr algn="ctr"/>
            <a:r>
              <a:rPr lang="it-IT" sz="2800" b="1" dirty="0">
                <a:solidFill>
                  <a:srgbClr val="FF0000"/>
                </a:solidFill>
              </a:rPr>
              <a:t>9</a:t>
            </a:r>
            <a:r>
              <a:rPr lang="it-IT" sz="2800" b="1" dirty="0" smtClean="0">
                <a:solidFill>
                  <a:srgbClr val="FF0000"/>
                </a:solidFill>
              </a:rPr>
              <a:t>. </a:t>
            </a:r>
            <a:r>
              <a:rPr lang="it-IT" sz="2800" b="1" dirty="0" smtClean="0">
                <a:solidFill>
                  <a:srgbClr val="0000FF"/>
                </a:solidFill>
              </a:rPr>
              <a:t>PTPC 2016/2018 (DGR 714 del 15/11/2016)</a:t>
            </a:r>
            <a:br>
              <a:rPr lang="it-IT" sz="2800" b="1" dirty="0" smtClean="0">
                <a:solidFill>
                  <a:srgbClr val="0000FF"/>
                </a:solidFill>
              </a:rPr>
            </a:br>
            <a:r>
              <a:rPr lang="it-IT" sz="2800" b="1" dirty="0" smtClean="0">
                <a:solidFill>
                  <a:srgbClr val="0000FF"/>
                </a:solidFill>
              </a:rPr>
              <a:t> Allegato 1-bis trasparenza – cenno ai nuovi obblighi</a:t>
            </a:r>
            <a:endParaRPr lang="it-IT" sz="2800" b="1" dirty="0">
              <a:solidFill>
                <a:srgbClr val="0000FF"/>
              </a:solidFill>
            </a:endParaRPr>
          </a:p>
        </p:txBody>
      </p:sp>
      <p:sp>
        <p:nvSpPr>
          <p:cNvPr id="3" name="Segnaposto contenuto 2"/>
          <p:cNvSpPr>
            <a:spLocks noGrp="1"/>
          </p:cNvSpPr>
          <p:nvPr>
            <p:ph idx="1"/>
          </p:nvPr>
        </p:nvSpPr>
        <p:spPr>
          <a:xfrm>
            <a:off x="1604513" y="1457864"/>
            <a:ext cx="10136038" cy="5175849"/>
          </a:xfrm>
        </p:spPr>
        <p:txBody>
          <a:bodyPr/>
          <a:lstStyle/>
          <a:p>
            <a:pPr algn="just"/>
            <a:r>
              <a:rPr lang="it-IT" b="1" dirty="0"/>
              <a:t>Nell'Allegato "1bis-Trasparenza"</a:t>
            </a:r>
            <a:r>
              <a:rPr lang="it-IT" dirty="0"/>
              <a:t>  sono individuati i soggetti responsabili della pubblicazione degli </a:t>
            </a:r>
            <a:r>
              <a:rPr lang="it-IT" dirty="0" smtClean="0"/>
              <a:t>atti e documenti</a:t>
            </a:r>
            <a:r>
              <a:rPr lang="it-IT" dirty="0"/>
              <a:t>, </a:t>
            </a:r>
            <a:r>
              <a:rPr lang="it-IT" dirty="0" smtClean="0"/>
              <a:t>nonché  termini </a:t>
            </a:r>
            <a:r>
              <a:rPr lang="it-IT" dirty="0"/>
              <a:t>e modalità di aggiornamento. </a:t>
            </a:r>
            <a:r>
              <a:rPr lang="it-IT" u="sng" dirty="0"/>
              <a:t>Ciascun dirigente, competente per materia ed attività, adotta misure idonee ad assicurare la tempestività dei flussi </a:t>
            </a:r>
            <a:r>
              <a:rPr lang="it-IT" u="sng" dirty="0" smtClean="0"/>
              <a:t>informativi.</a:t>
            </a:r>
          </a:p>
          <a:p>
            <a:pPr algn="just"/>
            <a:r>
              <a:rPr lang="it-IT" altLang="it-IT" b="1" dirty="0" smtClean="0"/>
              <a:t>Nel medesimo Allegato 1bis-Trasparenza</a:t>
            </a:r>
            <a:r>
              <a:rPr lang="it-IT" altLang="it-IT" dirty="0" smtClean="0">
                <a:solidFill>
                  <a:schemeClr val="tx1"/>
                </a:solidFill>
              </a:rPr>
              <a:t>, </a:t>
            </a:r>
            <a:r>
              <a:rPr lang="it-IT" altLang="it-IT" dirty="0">
                <a:solidFill>
                  <a:schemeClr val="tx1"/>
                </a:solidFill>
              </a:rPr>
              <a:t>oltre agli obblighi preesistenti, in attuazione delle modifiche legislative sopravvenute, </a:t>
            </a:r>
            <a:r>
              <a:rPr lang="it-IT" altLang="it-IT" b="1" dirty="0">
                <a:solidFill>
                  <a:schemeClr val="tx1"/>
                </a:solidFill>
              </a:rPr>
              <a:t>sono stati introdotti nuovi obblighi a cui viene data evidenza tramite l’annotazione in rosso della scritta (</a:t>
            </a:r>
            <a:r>
              <a:rPr lang="it-IT" altLang="it-IT" b="1" dirty="0">
                <a:solidFill>
                  <a:srgbClr val="FF0000"/>
                </a:solidFill>
              </a:rPr>
              <a:t>NUOVO OBBLIGO</a:t>
            </a:r>
            <a:r>
              <a:rPr lang="it-IT" altLang="it-IT" b="1" dirty="0" smtClean="0">
                <a:solidFill>
                  <a:schemeClr val="tx1"/>
                </a:solidFill>
              </a:rPr>
              <a:t>) </a:t>
            </a:r>
            <a:endParaRPr lang="it-IT" altLang="it-IT" dirty="0">
              <a:solidFill>
                <a:schemeClr val="tx1"/>
              </a:solidFill>
            </a:endParaRPr>
          </a:p>
          <a:p>
            <a:pPr lvl="0" algn="just"/>
            <a:r>
              <a:rPr lang="it-IT" b="1" i="1" dirty="0" smtClean="0"/>
              <a:t>I principali nuovi obblighi riguardano:</a:t>
            </a:r>
          </a:p>
          <a:p>
            <a:pPr lvl="1" algn="just">
              <a:buFont typeface="Wingdings" panose="05000000000000000000" pitchFamily="2" charset="2"/>
              <a:buChar char="Ø"/>
            </a:pPr>
            <a:r>
              <a:rPr lang="it-IT" b="1" i="1" dirty="0" smtClean="0"/>
              <a:t> la Sezione </a:t>
            </a:r>
            <a:r>
              <a:rPr lang="it-IT" b="1" i="1" dirty="0"/>
              <a:t>Bandi di </a:t>
            </a:r>
            <a:r>
              <a:rPr lang="it-IT" b="1" i="1" dirty="0" smtClean="0"/>
              <a:t> Concorso;</a:t>
            </a:r>
          </a:p>
          <a:p>
            <a:pPr lvl="1" algn="just">
              <a:buFont typeface="Wingdings" panose="05000000000000000000" pitchFamily="2" charset="2"/>
              <a:buChar char="Ø"/>
            </a:pPr>
            <a:r>
              <a:rPr lang="it-IT" b="1" i="1" dirty="0" smtClean="0"/>
              <a:t>La Sezione </a:t>
            </a:r>
            <a:r>
              <a:rPr lang="it-IT" b="1" i="1" dirty="0"/>
              <a:t>Enti </a:t>
            </a:r>
            <a:r>
              <a:rPr lang="it-IT" b="1" i="1" dirty="0" smtClean="0"/>
              <a:t>Controllati;</a:t>
            </a:r>
            <a:r>
              <a:rPr lang="it-IT" dirty="0" smtClean="0"/>
              <a:t> </a:t>
            </a:r>
          </a:p>
          <a:p>
            <a:pPr lvl="1" algn="just">
              <a:buFont typeface="Wingdings" panose="05000000000000000000" pitchFamily="2" charset="2"/>
              <a:buChar char="Ø"/>
            </a:pPr>
            <a:r>
              <a:rPr lang="it-IT" b="1" i="1" dirty="0" smtClean="0"/>
              <a:t>La sezione </a:t>
            </a:r>
            <a:r>
              <a:rPr lang="it-IT" b="1" i="1" dirty="0"/>
              <a:t>Bandi di Gara e Contratti</a:t>
            </a:r>
            <a:r>
              <a:rPr lang="it-IT" dirty="0"/>
              <a:t>, </a:t>
            </a:r>
            <a:endParaRPr lang="it-IT" dirty="0" smtClean="0"/>
          </a:p>
          <a:p>
            <a:pPr lvl="1" algn="just">
              <a:buFont typeface="Wingdings" panose="05000000000000000000" pitchFamily="2" charset="2"/>
              <a:buChar char="Ø"/>
            </a:pPr>
            <a:r>
              <a:rPr lang="it-IT" b="1" i="1" dirty="0"/>
              <a:t>La Pubblicazione di </a:t>
            </a:r>
            <a:r>
              <a:rPr lang="it-IT" b="1" i="1" u="sng" dirty="0"/>
              <a:t>TUTTI i Provvedimenti dei dirigenti</a:t>
            </a:r>
            <a:r>
              <a:rPr lang="it-IT" b="1" i="1" dirty="0" smtClean="0"/>
              <a:t>;</a:t>
            </a:r>
          </a:p>
          <a:p>
            <a:pPr lvl="1" algn="just">
              <a:buFont typeface="Wingdings" panose="05000000000000000000" pitchFamily="2" charset="2"/>
              <a:buChar char="Ø"/>
            </a:pPr>
            <a:r>
              <a:rPr lang="it-IT" b="1" i="1" dirty="0" smtClean="0"/>
              <a:t>Il monitoraggio dell’utilizzo delle risorse pubbliche tramite link </a:t>
            </a:r>
            <a:r>
              <a:rPr lang="it-IT" b="1" i="1" dirty="0"/>
              <a:t>alla Banca Dati nazionale </a:t>
            </a:r>
            <a:r>
              <a:rPr lang="it-IT" b="1" i="1" dirty="0" smtClean="0"/>
              <a:t>Soldi Pubblici. (A tal proposito, oltre al link suddetto, occorre implementare il nostro sito con l’elenco di TUTTI i pagamenti, come dispone l’</a:t>
            </a:r>
            <a:r>
              <a:rPr lang="it-IT" dirty="0"/>
              <a:t> </a:t>
            </a:r>
            <a:r>
              <a:rPr lang="it-IT" b="1" dirty="0"/>
              <a:t>art. 4-bis </a:t>
            </a:r>
            <a:r>
              <a:rPr lang="it-IT" b="1" dirty="0" smtClean="0"/>
              <a:t>d.lgs.33/2013)</a:t>
            </a:r>
          </a:p>
          <a:p>
            <a:pPr lvl="1" algn="just">
              <a:buFont typeface="Wingdings" panose="05000000000000000000" pitchFamily="2" charset="2"/>
              <a:buChar char="Ø"/>
            </a:pPr>
            <a:endParaRPr lang="it-IT" b="1" dirty="0" smtClean="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16</a:t>
            </a:fld>
            <a:endParaRPr lang="en-US" dirty="0"/>
          </a:p>
        </p:txBody>
      </p:sp>
    </p:spTree>
    <p:extLst>
      <p:ext uri="{BB962C8B-B14F-4D97-AF65-F5344CB8AC3E}">
        <p14:creationId xmlns:p14="http://schemas.microsoft.com/office/powerpoint/2010/main" val="37786709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04513" y="345058"/>
            <a:ext cx="10222301" cy="1173191"/>
          </a:xfrm>
        </p:spPr>
        <p:txBody>
          <a:bodyPr/>
          <a:lstStyle/>
          <a:p>
            <a:pPr algn="ctr"/>
            <a:r>
              <a:rPr lang="it-IT" sz="2800" b="1" dirty="0" smtClean="0">
                <a:solidFill>
                  <a:srgbClr val="FF0000"/>
                </a:solidFill>
              </a:rPr>
              <a:t>10</a:t>
            </a:r>
            <a:r>
              <a:rPr lang="it-IT" sz="2800" b="1" dirty="0" smtClean="0">
                <a:solidFill>
                  <a:srgbClr val="0000FF"/>
                </a:solidFill>
              </a:rPr>
              <a:t>. </a:t>
            </a:r>
            <a:r>
              <a:rPr lang="it-IT" sz="2800" b="1" dirty="0">
                <a:solidFill>
                  <a:srgbClr val="0000FF"/>
                </a:solidFill>
              </a:rPr>
              <a:t>PTPC 2016/2018 (DGR 714 del 15/11/2016)</a:t>
            </a:r>
            <a:br>
              <a:rPr lang="it-IT" sz="2800" b="1" dirty="0">
                <a:solidFill>
                  <a:srgbClr val="0000FF"/>
                </a:solidFill>
              </a:rPr>
            </a:br>
            <a:r>
              <a:rPr lang="it-IT" sz="2800" b="1" dirty="0" smtClean="0">
                <a:solidFill>
                  <a:srgbClr val="0000FF"/>
                </a:solidFill>
              </a:rPr>
              <a:t>Scadenziario dell’Allegato 1-bis </a:t>
            </a:r>
            <a:endParaRPr lang="it-IT" sz="2800" dirty="0">
              <a:solidFill>
                <a:srgbClr val="0000FF"/>
              </a:solidFill>
            </a:endParaRPr>
          </a:p>
        </p:txBody>
      </p:sp>
      <p:sp>
        <p:nvSpPr>
          <p:cNvPr id="3" name="Segnaposto contenuto 2"/>
          <p:cNvSpPr>
            <a:spLocks noGrp="1"/>
          </p:cNvSpPr>
          <p:nvPr>
            <p:ph idx="1"/>
          </p:nvPr>
        </p:nvSpPr>
        <p:spPr>
          <a:xfrm>
            <a:off x="1190445" y="1397479"/>
            <a:ext cx="10636369" cy="5400135"/>
          </a:xfrm>
        </p:spPr>
        <p:txBody>
          <a:bodyPr/>
          <a:lstStyle/>
          <a:p>
            <a:pPr algn="just"/>
            <a:r>
              <a:rPr lang="it-IT" dirty="0" smtClean="0">
                <a:effectLst/>
              </a:rPr>
              <a:t>Con riferimento al PTTI 2016/2018, è </a:t>
            </a:r>
            <a:r>
              <a:rPr lang="it-IT" dirty="0" smtClean="0">
                <a:effectLst/>
              </a:rPr>
              <a:t>stato </a:t>
            </a:r>
            <a:r>
              <a:rPr lang="it-IT" dirty="0" smtClean="0">
                <a:effectLst/>
              </a:rPr>
              <a:t>predisposto </a:t>
            </a:r>
            <a:r>
              <a:rPr lang="it-IT" dirty="0" smtClean="0">
                <a:effectLst/>
              </a:rPr>
              <a:t>uno </a:t>
            </a:r>
            <a:r>
              <a:rPr lang="it-IT" b="1" dirty="0" smtClean="0">
                <a:effectLst/>
              </a:rPr>
              <a:t>scadenzario degli obblighi di </a:t>
            </a:r>
            <a:r>
              <a:rPr lang="it-IT" b="1" dirty="0" smtClean="0">
                <a:effectLst/>
              </a:rPr>
              <a:t>pubblicazione </a:t>
            </a:r>
            <a:r>
              <a:rPr lang="it-IT" dirty="0" smtClean="0">
                <a:effectLst/>
              </a:rPr>
              <a:t>nel </a:t>
            </a:r>
            <a:r>
              <a:rPr lang="it-IT" dirty="0" smtClean="0">
                <a:effectLst/>
              </a:rPr>
              <a:t>quale sono stati riportati i soli obblighi per i quali, nell’Allegato 1-bis viene prevista una data precisa (di calendario) non legata a fasi procedimentali.</a:t>
            </a:r>
          </a:p>
          <a:p>
            <a:pPr algn="just"/>
            <a:r>
              <a:rPr lang="it-IT" u="sng" dirty="0" smtClean="0">
                <a:effectLst/>
              </a:rPr>
              <a:t>I nuovi obblighi figurano tutti nello scadenzario anche se riferiti a date procedurali</a:t>
            </a:r>
            <a:endParaRPr lang="it-IT" dirty="0">
              <a:solidFill>
                <a:srgbClr val="FFC000"/>
              </a:solidFill>
            </a:endParaRPr>
          </a:p>
          <a:p>
            <a:pPr marL="0" indent="0" algn="ctr">
              <a:buNone/>
            </a:pPr>
            <a:endParaRPr lang="it-IT" sz="2400" b="1" dirty="0" smtClean="0">
              <a:solidFill>
                <a:srgbClr val="7030A0"/>
              </a:solidFill>
            </a:endParaRPr>
          </a:p>
          <a:p>
            <a:pPr marL="0" indent="0" algn="ctr">
              <a:buNone/>
            </a:pPr>
            <a:r>
              <a:rPr lang="it-IT" sz="2400" b="1" dirty="0" smtClean="0">
                <a:solidFill>
                  <a:srgbClr val="7030A0"/>
                </a:solidFill>
              </a:rPr>
              <a:t>Cenni ai Nuovi </a:t>
            </a:r>
            <a:r>
              <a:rPr lang="it-IT" sz="2400" b="1" dirty="0">
                <a:solidFill>
                  <a:srgbClr val="7030A0"/>
                </a:solidFill>
              </a:rPr>
              <a:t>obblighi non inseriti nel PTTI 2016/2018</a:t>
            </a:r>
            <a:endParaRPr lang="it-IT" sz="2400" dirty="0" smtClean="0">
              <a:effectLst/>
            </a:endParaRPr>
          </a:p>
          <a:p>
            <a:pPr algn="just"/>
            <a:r>
              <a:rPr lang="it-IT" dirty="0" smtClean="0">
                <a:solidFill>
                  <a:schemeClr val="tx1"/>
                </a:solidFill>
              </a:rPr>
              <a:t>Nella </a:t>
            </a:r>
            <a:r>
              <a:rPr lang="it-IT" b="1" dirty="0">
                <a:solidFill>
                  <a:schemeClr val="tx1"/>
                </a:solidFill>
              </a:rPr>
              <a:t>Sezione Personale </a:t>
            </a:r>
            <a:r>
              <a:rPr lang="it-IT" dirty="0">
                <a:solidFill>
                  <a:schemeClr val="tx1"/>
                </a:solidFill>
              </a:rPr>
              <a:t>è previsto un nuovo importante obbligo che prevede la </a:t>
            </a:r>
            <a:r>
              <a:rPr lang="it-IT" b="1" dirty="0">
                <a:solidFill>
                  <a:schemeClr val="tx1"/>
                </a:solidFill>
              </a:rPr>
              <a:t>pubblicazione dei dati patrimoniali e reddituali dei Dirigenti/Direttori e dei loro familiari (Art. 14 </a:t>
            </a:r>
            <a:r>
              <a:rPr lang="it-IT" b="1" dirty="0" err="1">
                <a:solidFill>
                  <a:schemeClr val="tx1"/>
                </a:solidFill>
              </a:rPr>
              <a:t>D.Lgs.</a:t>
            </a:r>
            <a:r>
              <a:rPr lang="it-IT" b="1" dirty="0">
                <a:solidFill>
                  <a:schemeClr val="tx1"/>
                </a:solidFill>
              </a:rPr>
              <a:t> 33/2013</a:t>
            </a:r>
            <a:r>
              <a:rPr lang="it-IT" b="1" dirty="0" smtClean="0">
                <a:solidFill>
                  <a:schemeClr val="tx1"/>
                </a:solidFill>
              </a:rPr>
              <a:t>) </a:t>
            </a:r>
            <a:r>
              <a:rPr lang="it-IT" dirty="0" smtClean="0">
                <a:solidFill>
                  <a:schemeClr val="tx1"/>
                </a:solidFill>
              </a:rPr>
              <a:t>nonché</a:t>
            </a:r>
            <a:r>
              <a:rPr lang="it-IT" b="1" dirty="0" smtClean="0">
                <a:solidFill>
                  <a:schemeClr val="tx1"/>
                </a:solidFill>
              </a:rPr>
              <a:t> </a:t>
            </a:r>
            <a:r>
              <a:rPr lang="it-IT" dirty="0" smtClean="0"/>
              <a:t>di </a:t>
            </a:r>
            <a:r>
              <a:rPr lang="it-IT" b="1" dirty="0" smtClean="0"/>
              <a:t>tutti gli emolumenti </a:t>
            </a:r>
            <a:r>
              <a:rPr lang="it-IT" b="1" dirty="0"/>
              <a:t>complessivi percepiti </a:t>
            </a:r>
            <a:r>
              <a:rPr lang="it-IT" b="1" dirty="0" smtClean="0"/>
              <a:t>da ciascun </a:t>
            </a:r>
            <a:r>
              <a:rPr lang="it-IT" b="1" dirty="0"/>
              <a:t>dirigente </a:t>
            </a:r>
            <a:r>
              <a:rPr lang="it-IT" b="1" dirty="0" smtClean="0"/>
              <a:t>a </a:t>
            </a:r>
            <a:r>
              <a:rPr lang="it-IT" b="1" dirty="0"/>
              <a:t>carico della finanza pubblica</a:t>
            </a:r>
            <a:r>
              <a:rPr lang="it-IT" dirty="0"/>
              <a:t>, anche in relazione </a:t>
            </a:r>
            <a:r>
              <a:rPr lang="it-IT" dirty="0" smtClean="0"/>
              <a:t>al rispetto dei limiti previsti dalla </a:t>
            </a:r>
            <a:r>
              <a:rPr lang="it-IT" dirty="0" smtClean="0">
                <a:hlinkClick r:id="rId2"/>
              </a:rPr>
              <a:t>L 23 giugno 2014, n. </a:t>
            </a:r>
            <a:r>
              <a:rPr lang="it-IT" dirty="0" smtClean="0">
                <a:hlinkClick r:id="rId2"/>
              </a:rPr>
              <a:t>89</a:t>
            </a:r>
            <a:r>
              <a:rPr lang="it-IT" dirty="0" smtClean="0"/>
              <a:t> (€ 240.000,00 per gli stipendi pubblici)</a:t>
            </a:r>
            <a:endParaRPr lang="it-IT" dirty="0"/>
          </a:p>
          <a:p>
            <a:pPr algn="just"/>
            <a:r>
              <a:rPr lang="it-IT" u="sng" dirty="0" smtClean="0">
                <a:solidFill>
                  <a:srgbClr val="FF0000"/>
                </a:solidFill>
              </a:rPr>
              <a:t>Questa </a:t>
            </a:r>
            <a:r>
              <a:rPr lang="it-IT" u="sng" dirty="0">
                <a:solidFill>
                  <a:srgbClr val="FF0000"/>
                </a:solidFill>
              </a:rPr>
              <a:t>disposizione, già vigente, ma non inclusa nell’</a:t>
            </a:r>
            <a:r>
              <a:rPr lang="it-IT" u="sng" dirty="0" err="1">
                <a:solidFill>
                  <a:srgbClr val="FF0000"/>
                </a:solidFill>
              </a:rPr>
              <a:t>All</a:t>
            </a:r>
            <a:r>
              <a:rPr lang="it-IT" u="sng" dirty="0">
                <a:solidFill>
                  <a:srgbClr val="FF0000"/>
                </a:solidFill>
              </a:rPr>
              <a:t>. 1-bis Trasparenza, verrà recepita </a:t>
            </a:r>
            <a:r>
              <a:rPr lang="it-IT" u="sng" dirty="0" smtClean="0">
                <a:solidFill>
                  <a:srgbClr val="FF0000"/>
                </a:solidFill>
              </a:rPr>
              <a:t>con provvedimento successivo.</a:t>
            </a:r>
          </a:p>
          <a:p>
            <a:pPr marL="0" indent="0">
              <a:buNone/>
            </a:pPr>
            <a:endParaRPr lang="it-IT" u="sng" dirty="0">
              <a:solidFill>
                <a:srgbClr val="FF0000"/>
              </a:solidFill>
            </a:endParaRPr>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17</a:t>
            </a:fld>
            <a:endParaRPr lang="en-US" dirty="0"/>
          </a:p>
        </p:txBody>
      </p:sp>
    </p:spTree>
    <p:extLst>
      <p:ext uri="{BB962C8B-B14F-4D97-AF65-F5344CB8AC3E}">
        <p14:creationId xmlns:p14="http://schemas.microsoft.com/office/powerpoint/2010/main" val="1017783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70008" y="138023"/>
            <a:ext cx="10144664" cy="1397479"/>
          </a:xfrm>
        </p:spPr>
        <p:txBody>
          <a:bodyPr/>
          <a:lstStyle/>
          <a:p>
            <a:pPr algn="ctr"/>
            <a:r>
              <a:rPr lang="it-IT" sz="2800" b="1" dirty="0" smtClean="0">
                <a:solidFill>
                  <a:srgbClr val="FF0000"/>
                </a:solidFill>
              </a:rPr>
              <a:t>11.</a:t>
            </a:r>
            <a:r>
              <a:rPr lang="it-IT" sz="2800" b="1" dirty="0" smtClean="0">
                <a:solidFill>
                  <a:srgbClr val="00B0F0"/>
                </a:solidFill>
              </a:rPr>
              <a:t> </a:t>
            </a:r>
            <a:r>
              <a:rPr lang="it-IT" sz="2800" b="1" dirty="0">
                <a:solidFill>
                  <a:srgbClr val="00B0F0"/>
                </a:solidFill>
              </a:rPr>
              <a:t>Nuovi obblighi relativi agli enti pubblici vigilati, agli </a:t>
            </a:r>
            <a:r>
              <a:rPr lang="it-IT" sz="2800" b="1" dirty="0" smtClean="0">
                <a:solidFill>
                  <a:srgbClr val="00B0F0"/>
                </a:solidFill>
              </a:rPr>
              <a:t>   	 enti     </a:t>
            </a:r>
            <a:r>
              <a:rPr lang="it-IT" sz="2800" b="1" dirty="0">
                <a:solidFill>
                  <a:srgbClr val="00B0F0"/>
                </a:solidFill>
              </a:rPr>
              <a:t>privati in controllo pubblico nonché alle </a:t>
            </a:r>
            <a:r>
              <a:rPr lang="it-IT" sz="2800" b="1" dirty="0" smtClean="0">
                <a:solidFill>
                  <a:srgbClr val="00B0F0"/>
                </a:solidFill>
              </a:rPr>
              <a:t>	  	 	partecipazioni </a:t>
            </a:r>
            <a:r>
              <a:rPr lang="it-IT" sz="2800" b="1" dirty="0">
                <a:solidFill>
                  <a:srgbClr val="00B0F0"/>
                </a:solidFill>
              </a:rPr>
              <a:t>in società di diritto privato </a:t>
            </a:r>
            <a:endParaRPr lang="it-IT" sz="2800" dirty="0"/>
          </a:p>
        </p:txBody>
      </p:sp>
      <p:sp>
        <p:nvSpPr>
          <p:cNvPr id="3" name="Segnaposto contenuto 2"/>
          <p:cNvSpPr>
            <a:spLocks noGrp="1"/>
          </p:cNvSpPr>
          <p:nvPr>
            <p:ph idx="1"/>
          </p:nvPr>
        </p:nvSpPr>
        <p:spPr>
          <a:xfrm>
            <a:off x="1396510" y="1656272"/>
            <a:ext cx="10214646" cy="4254950"/>
          </a:xfrm>
        </p:spPr>
        <p:txBody>
          <a:bodyPr/>
          <a:lstStyle/>
          <a:p>
            <a:pPr algn="just"/>
            <a:r>
              <a:rPr lang="it-IT" dirty="0"/>
              <a:t>In attuazione della copiosa normativa intervenuta in materia di enti vigilati/controllati e di società partecipate, nel </a:t>
            </a:r>
            <a:r>
              <a:rPr lang="it-IT" dirty="0" smtClean="0"/>
              <a:t>PTPC 2016-2018</a:t>
            </a:r>
            <a:r>
              <a:rPr lang="it-IT" dirty="0"/>
              <a:t>, </a:t>
            </a:r>
            <a:r>
              <a:rPr lang="it-IT" dirty="0" smtClean="0"/>
              <a:t>sono previsti nuovi </a:t>
            </a:r>
            <a:r>
              <a:rPr lang="it-IT" dirty="0" err="1" smtClean="0"/>
              <a:t>obbligh</a:t>
            </a:r>
            <a:r>
              <a:rPr lang="it-IT" dirty="0" smtClean="0"/>
              <a:t> a </a:t>
            </a:r>
            <a:r>
              <a:rPr lang="it-IT" dirty="0"/>
              <a:t>carico del Dirigente della Struttura </a:t>
            </a:r>
            <a:r>
              <a:rPr lang="it-IT" dirty="0" smtClean="0"/>
              <a:t>vigilante</a:t>
            </a:r>
          </a:p>
          <a:p>
            <a:pPr algn="just"/>
            <a:r>
              <a:rPr lang="it-IT" dirty="0" smtClean="0"/>
              <a:t>Nell’Allegato 1-bis trasparenza oltre agli obblighi di pubblicazione </a:t>
            </a:r>
            <a:r>
              <a:rPr lang="it-IT" b="1" dirty="0"/>
              <a:t>nella sezione </a:t>
            </a:r>
            <a:r>
              <a:rPr lang="it-IT" b="1" i="1" dirty="0"/>
              <a:t>Amministrazione Trasparente - Enti controllati </a:t>
            </a:r>
            <a:r>
              <a:rPr lang="it-IT" dirty="0" smtClean="0"/>
              <a:t>delle informazioni specificate </a:t>
            </a:r>
            <a:r>
              <a:rPr lang="it-IT" b="1" dirty="0" smtClean="0"/>
              <a:t>nell’art. 22 del D.lgs. 33/2013</a:t>
            </a:r>
            <a:r>
              <a:rPr lang="it-IT" dirty="0" smtClean="0"/>
              <a:t>, relativamente </a:t>
            </a:r>
            <a:r>
              <a:rPr lang="it-IT" b="1" dirty="0" smtClean="0"/>
              <a:t>a tutti </a:t>
            </a:r>
            <a:r>
              <a:rPr lang="it-IT" dirty="0" smtClean="0"/>
              <a:t>gli Enti e Società partecipati o controllati dalla Regione, </a:t>
            </a:r>
            <a:r>
              <a:rPr lang="it-IT" u="sng" dirty="0" smtClean="0"/>
              <a:t>è </a:t>
            </a:r>
            <a:r>
              <a:rPr lang="it-IT" u="sng" dirty="0"/>
              <a:t>stato </a:t>
            </a:r>
            <a:r>
              <a:rPr lang="it-IT" u="sng" dirty="0" smtClean="0"/>
              <a:t>introdotto l’onere di pubblicazione </a:t>
            </a:r>
            <a:r>
              <a:rPr lang="it-IT" b="1" u="sng" dirty="0" smtClean="0"/>
              <a:t>dell’attestazione </a:t>
            </a:r>
            <a:r>
              <a:rPr lang="it-IT" b="1" u="sng" dirty="0"/>
              <a:t>da parte del Dirigente della Struttura vigilante </a:t>
            </a:r>
            <a:r>
              <a:rPr lang="it-IT" b="1" u="sng" dirty="0" smtClean="0"/>
              <a:t>dell'avvenuto </a:t>
            </a:r>
            <a:r>
              <a:rPr lang="it-IT" b="1" u="sng" dirty="0"/>
              <a:t>controllo sul rispetto </a:t>
            </a:r>
            <a:r>
              <a:rPr lang="it-IT" b="1" u="sng" dirty="0" smtClean="0"/>
              <a:t>degli </a:t>
            </a:r>
            <a:r>
              <a:rPr lang="it-IT" b="1" u="sng" dirty="0"/>
              <a:t>obblighi di trasparenza e prevenzione della </a:t>
            </a:r>
            <a:r>
              <a:rPr lang="it-IT" b="1" u="sng" dirty="0" smtClean="0"/>
              <a:t>corruzione da parte dell’Ente o </a:t>
            </a:r>
            <a:r>
              <a:rPr lang="it-IT" b="1" u="sng" dirty="0"/>
              <a:t>della </a:t>
            </a:r>
            <a:r>
              <a:rPr lang="it-IT" b="1" u="sng" dirty="0" smtClean="0"/>
              <a:t>Società partecipata/controllata</a:t>
            </a:r>
            <a:endParaRPr lang="it-IT" dirty="0" smtClean="0"/>
          </a:p>
          <a:p>
            <a:pPr algn="just"/>
            <a:r>
              <a:rPr lang="it-IT" u="sng" dirty="0" smtClean="0"/>
              <a:t>Il medesimo Dirigente è quindi tenuto a fornire </a:t>
            </a:r>
            <a:r>
              <a:rPr lang="it-IT" b="1" u="sng" dirty="0" smtClean="0"/>
              <a:t>un’informativa </a:t>
            </a:r>
            <a:r>
              <a:rPr lang="it-IT" b="1" u="sng" dirty="0"/>
              <a:t>sintetica </a:t>
            </a:r>
            <a:r>
              <a:rPr lang="it-IT" b="1" u="sng" dirty="0" smtClean="0"/>
              <a:t>sia sullo stato </a:t>
            </a:r>
            <a:r>
              <a:rPr lang="it-IT" b="1" u="sng" dirty="0"/>
              <a:t>di </a:t>
            </a:r>
            <a:r>
              <a:rPr lang="it-IT" b="1" u="sng" dirty="0" smtClean="0"/>
              <a:t>attuazione dei predetti obblighi che sul </a:t>
            </a:r>
            <a:r>
              <a:rPr lang="it-IT" b="1" u="sng" dirty="0"/>
              <a:t>corretto utilizzo delle risorse trasferite dalla </a:t>
            </a:r>
            <a:r>
              <a:rPr lang="it-IT" b="1" u="sng" dirty="0" smtClean="0"/>
              <a:t>Regione (vedi </a:t>
            </a:r>
            <a:r>
              <a:rPr lang="it-IT" b="1" u="sng" dirty="0" err="1" smtClean="0"/>
              <a:t>All</a:t>
            </a:r>
            <a:r>
              <a:rPr lang="it-IT" b="1" u="sng" dirty="0" smtClean="0"/>
              <a:t>. C3 alla DGR 714/2016 dove si </a:t>
            </a:r>
            <a:r>
              <a:rPr lang="it-IT" b="1" u="sng" dirty="0"/>
              <a:t>prevede </a:t>
            </a:r>
            <a:r>
              <a:rPr lang="it-IT" b="1" i="1" u="sng" dirty="0" smtClean="0"/>
              <a:t>l’acquisizione </a:t>
            </a:r>
            <a:r>
              <a:rPr lang="it-IT" b="1" i="1" u="sng" dirty="0"/>
              <a:t>e </a:t>
            </a:r>
            <a:r>
              <a:rPr lang="it-IT" b="1" i="1" u="sng" dirty="0" smtClean="0"/>
              <a:t>il controllo </a:t>
            </a:r>
            <a:r>
              <a:rPr lang="it-IT" b="1" i="1" u="sng" dirty="0"/>
              <a:t>del rendiconto dell'utilizzo dei trasferimenti </a:t>
            </a:r>
            <a:r>
              <a:rPr lang="it-IT" b="1" i="1" u="sng" dirty="0" smtClean="0"/>
              <a:t>regionali</a:t>
            </a:r>
            <a:r>
              <a:rPr lang="it-IT" b="1" dirty="0" smtClean="0"/>
              <a:t>)</a:t>
            </a:r>
          </a:p>
          <a:p>
            <a:pPr algn="just"/>
            <a:endParaRPr lang="it-IT" b="1" dirty="0"/>
          </a:p>
          <a:p>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18</a:t>
            </a:fld>
            <a:endParaRPr lang="en-US" dirty="0"/>
          </a:p>
        </p:txBody>
      </p:sp>
    </p:spTree>
    <p:extLst>
      <p:ext uri="{BB962C8B-B14F-4D97-AF65-F5344CB8AC3E}">
        <p14:creationId xmlns:p14="http://schemas.microsoft.com/office/powerpoint/2010/main" val="29227877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1766" y="310551"/>
            <a:ext cx="9878881" cy="1594449"/>
          </a:xfrm>
        </p:spPr>
        <p:txBody>
          <a:bodyPr/>
          <a:lstStyle/>
          <a:p>
            <a:pPr algn="ctr"/>
            <a:r>
              <a:rPr lang="it-IT" sz="2800" b="1" dirty="0" smtClean="0">
                <a:solidFill>
                  <a:srgbClr val="FF0000"/>
                </a:solidFill>
              </a:rPr>
              <a:t>11.</a:t>
            </a:r>
            <a:r>
              <a:rPr lang="it-IT" sz="2800" b="1" dirty="0" smtClean="0">
                <a:solidFill>
                  <a:srgbClr val="00B0F0"/>
                </a:solidFill>
              </a:rPr>
              <a:t> 	Nuovi </a:t>
            </a:r>
            <a:r>
              <a:rPr lang="it-IT" sz="2800" b="1" dirty="0">
                <a:solidFill>
                  <a:srgbClr val="00B0F0"/>
                </a:solidFill>
              </a:rPr>
              <a:t>obblighi relativi agli enti pubblici vigilati, </a:t>
            </a:r>
            <a:r>
              <a:rPr lang="it-IT" sz="2800" b="1" dirty="0" smtClean="0">
                <a:solidFill>
                  <a:srgbClr val="00B0F0"/>
                </a:solidFill>
              </a:rPr>
              <a:t>			agli enti privati </a:t>
            </a:r>
            <a:r>
              <a:rPr lang="it-IT" sz="2800" b="1" dirty="0">
                <a:solidFill>
                  <a:srgbClr val="00B0F0"/>
                </a:solidFill>
              </a:rPr>
              <a:t>in controllo pubblico nonché alle 	  	 	partecipazioni in società di diritto privato </a:t>
            </a:r>
            <a:endParaRPr lang="it-IT" sz="2800" dirty="0"/>
          </a:p>
        </p:txBody>
      </p:sp>
      <p:sp>
        <p:nvSpPr>
          <p:cNvPr id="3" name="Segnaposto contenuto 2"/>
          <p:cNvSpPr>
            <a:spLocks noGrp="1"/>
          </p:cNvSpPr>
          <p:nvPr>
            <p:ph idx="1"/>
          </p:nvPr>
        </p:nvSpPr>
        <p:spPr>
          <a:xfrm>
            <a:off x="1621766" y="1742536"/>
            <a:ext cx="9521507" cy="4744528"/>
          </a:xfrm>
        </p:spPr>
        <p:txBody>
          <a:bodyPr/>
          <a:lstStyle/>
          <a:p>
            <a:pPr algn="just"/>
            <a:endParaRPr lang="it-IT" dirty="0" smtClean="0"/>
          </a:p>
          <a:p>
            <a:pPr algn="just"/>
            <a:r>
              <a:rPr lang="it-IT" dirty="0" smtClean="0"/>
              <a:t>Il novellato </a:t>
            </a:r>
            <a:r>
              <a:rPr lang="it-IT" b="1" dirty="0"/>
              <a:t>art. 22 del </a:t>
            </a:r>
            <a:r>
              <a:rPr lang="it-IT" b="1" dirty="0" err="1"/>
              <a:t>D.Lgs.</a:t>
            </a:r>
            <a:r>
              <a:rPr lang="it-IT" b="1" dirty="0"/>
              <a:t> 33/2013 </a:t>
            </a:r>
            <a:r>
              <a:rPr lang="it-IT" dirty="0" smtClean="0"/>
              <a:t>introduce l’obbligo di pubblicare </a:t>
            </a:r>
            <a:r>
              <a:rPr lang="it-IT" b="1" dirty="0" smtClean="0"/>
              <a:t>l’elenco delle </a:t>
            </a:r>
            <a:r>
              <a:rPr lang="it-IT" b="1" dirty="0"/>
              <a:t>funzioni attribuite e delle attività svolte in favore dell'amministrazione o delle attività di servizio pubblico </a:t>
            </a:r>
            <a:r>
              <a:rPr lang="it-IT" b="1" dirty="0" smtClean="0"/>
              <a:t>affidate </a:t>
            </a:r>
            <a:r>
              <a:rPr lang="it-IT" dirty="0" smtClean="0"/>
              <a:t>e quello di pubblicare </a:t>
            </a:r>
            <a:r>
              <a:rPr lang="it-IT" b="1" dirty="0" smtClean="0"/>
              <a:t>i provvedimenti </a:t>
            </a:r>
            <a:r>
              <a:rPr lang="it-IT" b="1" dirty="0"/>
              <a:t>in materia di costituzione di società a partecipazione pubblica, acquisto di partecipazioni in società già costituite, gestione delle partecipazioni pubbliche, alienazione di partecipazioni sociali, quotazione di società a controllo pubblico in mercati regolamentati e razionalizzazione periodica delle partecipazioni pubbliche, previsti dal decreto legislativo adottato ai sensi dell'articolo </a:t>
            </a:r>
            <a:r>
              <a:rPr lang="it-IT" b="1" u="sng" dirty="0">
                <a:hlinkClick r:id="rId2"/>
              </a:rPr>
              <a:t>18</a:t>
            </a:r>
            <a:r>
              <a:rPr lang="it-IT" b="1" dirty="0"/>
              <a:t> della </a:t>
            </a:r>
            <a:r>
              <a:rPr lang="it-IT" b="1" u="sng" dirty="0">
                <a:hlinkClick r:id="rId3"/>
              </a:rPr>
              <a:t>legge 7 agosto 2015, n. 124</a:t>
            </a:r>
            <a:endParaRPr lang="it-IT" b="1" dirty="0" smtClean="0"/>
          </a:p>
          <a:p>
            <a:pPr algn="just"/>
            <a:r>
              <a:rPr lang="it-IT" b="1" dirty="0" smtClean="0"/>
              <a:t>Questo Decreto è il</a:t>
            </a:r>
            <a:r>
              <a:rPr lang="it-IT" dirty="0" smtClean="0"/>
              <a:t> </a:t>
            </a:r>
            <a:r>
              <a:rPr lang="it-IT" b="1" dirty="0" err="1" smtClean="0"/>
              <a:t>D.Lgs.</a:t>
            </a:r>
            <a:r>
              <a:rPr lang="it-IT" b="1" dirty="0" smtClean="0"/>
              <a:t> </a:t>
            </a:r>
            <a:r>
              <a:rPr lang="it-IT" b="1" dirty="0"/>
              <a:t>175/2016 </a:t>
            </a:r>
            <a:r>
              <a:rPr lang="it-IT" dirty="0" smtClean="0"/>
              <a:t>(Testo </a:t>
            </a:r>
            <a:r>
              <a:rPr lang="it-IT" dirty="0"/>
              <a:t>unico in materia di società a partecipazione </a:t>
            </a:r>
            <a:r>
              <a:rPr lang="it-IT" dirty="0" smtClean="0"/>
              <a:t>pubblica) adottato in attuazione della delega di cui al citato art. 18 della Legge 124/2015, </a:t>
            </a:r>
            <a:r>
              <a:rPr lang="it-IT" b="1" dirty="0" smtClean="0"/>
              <a:t>introduce numerose e dettagliate disposizioni</a:t>
            </a:r>
            <a:r>
              <a:rPr lang="it-IT" dirty="0" smtClean="0"/>
              <a:t>, cui si </a:t>
            </a:r>
            <a:r>
              <a:rPr lang="it-IT" dirty="0"/>
              <a:t>fa rinvio </a:t>
            </a:r>
            <a:r>
              <a:rPr lang="it-IT" dirty="0" smtClean="0"/>
              <a:t>per una lettura attenta ai fini dei puntuali adempimenti conseguenti. Di seguito le più significative </a:t>
            </a:r>
            <a:r>
              <a:rPr lang="it-IT" dirty="0" smtClean="0"/>
              <a:t>disposizioni </a:t>
            </a:r>
            <a:r>
              <a:rPr lang="it-IT" dirty="0" smtClean="0"/>
              <a:t>attinenti all’argomento trattato in questa sede.</a:t>
            </a:r>
            <a:endParaRPr lang="it-IT" dirty="0"/>
          </a:p>
          <a:p>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19</a:t>
            </a:fld>
            <a:endParaRPr lang="en-US" dirty="0"/>
          </a:p>
        </p:txBody>
      </p:sp>
    </p:spTree>
    <p:extLst>
      <p:ext uri="{BB962C8B-B14F-4D97-AF65-F5344CB8AC3E}">
        <p14:creationId xmlns:p14="http://schemas.microsoft.com/office/powerpoint/2010/main" val="62624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043796" y="86497"/>
            <a:ext cx="10843404" cy="1285103"/>
          </a:xfrm>
        </p:spPr>
        <p:txBody>
          <a:bodyPr>
            <a:noAutofit/>
          </a:bodyPr>
          <a:lstStyle/>
          <a:p>
            <a:pPr algn="ctr"/>
            <a:r>
              <a:rPr lang="it-IT" sz="2800" b="1" i="1" dirty="0">
                <a:solidFill>
                  <a:srgbClr val="FF0000"/>
                </a:solidFill>
              </a:rPr>
              <a:t>Sezione I</a:t>
            </a:r>
            <a:r>
              <a:rPr lang="it-IT" sz="2800" dirty="0">
                <a:solidFill>
                  <a:srgbClr val="0070C0"/>
                </a:solidFill>
              </a:rPr>
              <a:t/>
            </a:r>
            <a:br>
              <a:rPr lang="it-IT" sz="2800" dirty="0">
                <a:solidFill>
                  <a:srgbClr val="0070C0"/>
                </a:solidFill>
              </a:rPr>
            </a:br>
            <a:r>
              <a:rPr lang="it-IT" sz="2800" b="1" dirty="0">
                <a:solidFill>
                  <a:srgbClr val="0070C0"/>
                </a:solidFill>
              </a:rPr>
              <a:t>PIANO TRIENNALE DI PREVENZIONE DELLA </a:t>
            </a:r>
            <a:r>
              <a:rPr lang="it-IT" sz="2800" b="1" dirty="0" smtClean="0">
                <a:solidFill>
                  <a:srgbClr val="0070C0"/>
                </a:solidFill>
              </a:rPr>
              <a:t>CORRUZIONE - </a:t>
            </a:r>
            <a:r>
              <a:rPr lang="it-IT" sz="2800" b="1" dirty="0">
                <a:solidFill>
                  <a:srgbClr val="0070C0"/>
                </a:solidFill>
              </a:rPr>
              <a:t>(</a:t>
            </a:r>
            <a:r>
              <a:rPr lang="it-IT" sz="2800" b="1" dirty="0" smtClean="0">
                <a:solidFill>
                  <a:srgbClr val="0070C0"/>
                </a:solidFill>
              </a:rPr>
              <a:t>PTPC) 2016/2018</a:t>
            </a:r>
            <a:endParaRPr lang="it-IT" sz="2800" dirty="0">
              <a:solidFill>
                <a:srgbClr val="0070C0"/>
              </a:solidFill>
            </a:endParaRPr>
          </a:p>
        </p:txBody>
      </p:sp>
      <p:sp>
        <p:nvSpPr>
          <p:cNvPr id="3" name="Sottotitolo 2"/>
          <p:cNvSpPr>
            <a:spLocks noGrp="1"/>
          </p:cNvSpPr>
          <p:nvPr>
            <p:ph type="subTitle" idx="1"/>
          </p:nvPr>
        </p:nvSpPr>
        <p:spPr>
          <a:xfrm>
            <a:off x="966158" y="1556951"/>
            <a:ext cx="10688129" cy="5189839"/>
          </a:xfrm>
        </p:spPr>
        <p:txBody>
          <a:bodyPr/>
          <a:lstStyle/>
          <a:p>
            <a:pPr algn="just"/>
            <a:r>
              <a:rPr lang="it-IT" sz="2000" dirty="0"/>
              <a:t>Il </a:t>
            </a:r>
            <a:r>
              <a:rPr lang="it-IT" sz="2000" dirty="0">
                <a:solidFill>
                  <a:srgbClr val="FF0000"/>
                </a:solidFill>
              </a:rPr>
              <a:t>Piano Triennale della Prevenzione della </a:t>
            </a:r>
            <a:r>
              <a:rPr lang="it-IT" sz="2000" dirty="0" smtClean="0">
                <a:solidFill>
                  <a:srgbClr val="FF0000"/>
                </a:solidFill>
              </a:rPr>
              <a:t>Corruzione (PTPC)</a:t>
            </a:r>
            <a:r>
              <a:rPr lang="it-IT" sz="2000" dirty="0" smtClean="0"/>
              <a:t> è il </a:t>
            </a:r>
            <a:r>
              <a:rPr lang="it-IT" sz="2000" dirty="0"/>
              <a:t>documento che unitamente al </a:t>
            </a:r>
            <a:r>
              <a:rPr lang="it-IT" sz="2000" dirty="0">
                <a:solidFill>
                  <a:srgbClr val="FF0000"/>
                </a:solidFill>
              </a:rPr>
              <a:t>Programma per la Trasparenza e l’Integrità (PTTI) </a:t>
            </a:r>
            <a:r>
              <a:rPr lang="it-IT" sz="2000" dirty="0"/>
              <a:t>e al </a:t>
            </a:r>
            <a:r>
              <a:rPr lang="it-IT" sz="2000" dirty="0">
                <a:solidFill>
                  <a:srgbClr val="FF0000"/>
                </a:solidFill>
              </a:rPr>
              <a:t>Piano delle Prestazioni dirigenziali,</a:t>
            </a:r>
            <a:r>
              <a:rPr lang="it-IT" sz="2000" dirty="0"/>
              <a:t> redatti da ciascuna Amministrazione, rappresentano presidi della legalità e del buon andamento dell’azione amministrativa.</a:t>
            </a:r>
          </a:p>
          <a:p>
            <a:pPr algn="just"/>
            <a:r>
              <a:rPr lang="it-IT" sz="2000" dirty="0"/>
              <a:t>In sede di prima applicazione della Legge n. 190/2012, la </a:t>
            </a:r>
            <a:r>
              <a:rPr lang="it-IT" sz="2000" dirty="0" smtClean="0"/>
              <a:t>G. R. </a:t>
            </a:r>
            <a:r>
              <a:rPr lang="it-IT" sz="2000" dirty="0"/>
              <a:t>d’Abruzzo ha adottato il </a:t>
            </a:r>
            <a:r>
              <a:rPr lang="it-IT" sz="2000" b="1" dirty="0" smtClean="0"/>
              <a:t>PTPC 2014/2016 </a:t>
            </a:r>
            <a:r>
              <a:rPr lang="it-IT" sz="2000" dirty="0"/>
              <a:t>con la </a:t>
            </a:r>
            <a:r>
              <a:rPr lang="it-IT" sz="2000" u="sng" dirty="0" smtClean="0"/>
              <a:t>DGR </a:t>
            </a:r>
            <a:r>
              <a:rPr lang="it-IT" sz="2000" u="sng" dirty="0"/>
              <a:t>31 marzo 2014 n° 210</a:t>
            </a:r>
            <a:r>
              <a:rPr lang="it-IT" sz="2000" dirty="0"/>
              <a:t>, il conseguente </a:t>
            </a:r>
            <a:r>
              <a:rPr lang="it-IT" sz="2000" b="1" dirty="0"/>
              <a:t>Codice di Comportamento</a:t>
            </a:r>
            <a:r>
              <a:rPr lang="it-IT" sz="2000" dirty="0"/>
              <a:t> dei dipendenti della Giunta Regionale con la </a:t>
            </a:r>
            <a:r>
              <a:rPr lang="it-IT" sz="2000" u="sng" dirty="0" smtClean="0"/>
              <a:t>DGR </a:t>
            </a:r>
            <a:r>
              <a:rPr lang="it-IT" sz="2000" u="sng" dirty="0"/>
              <a:t>10 febbraio 2014 n° 72 </a:t>
            </a:r>
            <a:r>
              <a:rPr lang="it-IT" sz="2000" dirty="0"/>
              <a:t>e il </a:t>
            </a:r>
            <a:r>
              <a:rPr lang="it-IT" sz="2000" b="1" dirty="0" smtClean="0"/>
              <a:t>PTTI 2014/2016 </a:t>
            </a:r>
            <a:r>
              <a:rPr lang="it-IT" sz="2000" dirty="0" smtClean="0"/>
              <a:t>con </a:t>
            </a:r>
            <a:r>
              <a:rPr lang="it-IT" sz="2000" u="sng" dirty="0" smtClean="0"/>
              <a:t>DGR 16 </a:t>
            </a:r>
            <a:r>
              <a:rPr lang="it-IT" sz="2000" u="sng" dirty="0"/>
              <a:t>dicembre 2014, n° 845.</a:t>
            </a:r>
          </a:p>
          <a:p>
            <a:pPr algn="just"/>
            <a:r>
              <a:rPr lang="it-IT" sz="2000" dirty="0"/>
              <a:t>Il </a:t>
            </a:r>
            <a:r>
              <a:rPr lang="it-IT" sz="2000" b="1" dirty="0" smtClean="0"/>
              <a:t>PTTI 2015/2017 </a:t>
            </a:r>
            <a:r>
              <a:rPr lang="it-IT" sz="2000" dirty="0" smtClean="0"/>
              <a:t>è </a:t>
            </a:r>
            <a:r>
              <a:rPr lang="it-IT" sz="2000" dirty="0"/>
              <a:t>stato aggiornato con </a:t>
            </a:r>
            <a:r>
              <a:rPr lang="it-IT" sz="2000" u="sng" dirty="0" smtClean="0"/>
              <a:t>DGR n</a:t>
            </a:r>
            <a:r>
              <a:rPr lang="it-IT" sz="2000" u="sng" dirty="0"/>
              <a:t>. 872 del 3 novembre 2015</a:t>
            </a:r>
            <a:r>
              <a:rPr lang="it-IT" sz="2000" dirty="0" smtClean="0"/>
              <a:t>.</a:t>
            </a:r>
          </a:p>
          <a:p>
            <a:pPr algn="just"/>
            <a:r>
              <a:rPr lang="it-IT" sz="2000" dirty="0"/>
              <a:t>Il </a:t>
            </a:r>
            <a:r>
              <a:rPr lang="it-IT" sz="2000" b="1" dirty="0"/>
              <a:t>PTTI </a:t>
            </a:r>
            <a:r>
              <a:rPr lang="it-IT" sz="2000" b="1" dirty="0" smtClean="0"/>
              <a:t>2016/2018 </a:t>
            </a:r>
            <a:r>
              <a:rPr lang="it-IT" sz="2000" dirty="0"/>
              <a:t>è stato aggiornato con </a:t>
            </a:r>
            <a:r>
              <a:rPr lang="it-IT" sz="2000" u="sng" dirty="0"/>
              <a:t>DGR n. </a:t>
            </a:r>
            <a:r>
              <a:rPr lang="it-IT" sz="2000" u="sng" dirty="0" smtClean="0"/>
              <a:t>347 </a:t>
            </a:r>
            <a:r>
              <a:rPr lang="it-IT" sz="2000" u="sng" dirty="0"/>
              <a:t>del </a:t>
            </a:r>
            <a:r>
              <a:rPr lang="it-IT" sz="2000" u="sng" dirty="0" smtClean="0"/>
              <a:t>1 giugno 2016</a:t>
            </a:r>
            <a:r>
              <a:rPr lang="it-IT" sz="2000" dirty="0" smtClean="0"/>
              <a:t>.</a:t>
            </a:r>
            <a:endParaRPr lang="it-IT" sz="2000" dirty="0"/>
          </a:p>
          <a:p>
            <a:pPr algn="just"/>
            <a:r>
              <a:rPr lang="it-IT" sz="2000" dirty="0" smtClean="0"/>
              <a:t>L’aggiornamento </a:t>
            </a:r>
            <a:r>
              <a:rPr lang="it-IT" sz="2000" dirty="0"/>
              <a:t>del </a:t>
            </a:r>
            <a:r>
              <a:rPr lang="it-IT" sz="2000" b="1" dirty="0" smtClean="0"/>
              <a:t>PTPC 2015/2017 </a:t>
            </a:r>
            <a:r>
              <a:rPr lang="it-IT" sz="2000" dirty="0"/>
              <a:t>è stato approvato dalla Giunta Regionale con </a:t>
            </a:r>
            <a:r>
              <a:rPr lang="it-IT" sz="2000" u="sng" dirty="0"/>
              <a:t>delibera n. 1093 del 29/12/2015.</a:t>
            </a:r>
          </a:p>
          <a:p>
            <a:pPr algn="just"/>
            <a:r>
              <a:rPr lang="it-IT" sz="2000" b="1" dirty="0">
                <a:solidFill>
                  <a:srgbClr val="0000FF"/>
                </a:solidFill>
              </a:rPr>
              <a:t>Il </a:t>
            </a:r>
            <a:r>
              <a:rPr lang="it-IT" sz="2000" b="1" dirty="0" smtClean="0">
                <a:solidFill>
                  <a:srgbClr val="0000FF"/>
                </a:solidFill>
              </a:rPr>
              <a:t>Piano Triennale della Prevenzione della Corruzione 2016/2018, comprensivo del PTTI 2016/2018, è stato approvato con DGR n. 714 del 15 novembre 2016.</a:t>
            </a:r>
            <a:endParaRPr lang="it-IT" sz="2000" b="1" dirty="0">
              <a:solidFill>
                <a:srgbClr val="0000FF"/>
              </a:solidFill>
            </a:endParaRPr>
          </a:p>
        </p:txBody>
      </p:sp>
    </p:spTree>
    <p:extLst>
      <p:ext uri="{BB962C8B-B14F-4D97-AF65-F5344CB8AC3E}">
        <p14:creationId xmlns:p14="http://schemas.microsoft.com/office/powerpoint/2010/main" val="5463455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1766" y="163902"/>
            <a:ext cx="9878881" cy="1388853"/>
          </a:xfrm>
        </p:spPr>
        <p:txBody>
          <a:bodyPr/>
          <a:lstStyle/>
          <a:p>
            <a:pPr algn="ctr"/>
            <a:r>
              <a:rPr lang="it-IT" sz="2800" b="1" dirty="0" smtClean="0">
                <a:solidFill>
                  <a:srgbClr val="FF0000"/>
                </a:solidFill>
              </a:rPr>
              <a:t>11.</a:t>
            </a:r>
            <a:r>
              <a:rPr lang="it-IT" sz="2800" b="1" dirty="0" smtClean="0">
                <a:solidFill>
                  <a:srgbClr val="00B0F0"/>
                </a:solidFill>
              </a:rPr>
              <a:t> </a:t>
            </a:r>
            <a:r>
              <a:rPr lang="it-IT" sz="2800" b="1" dirty="0">
                <a:solidFill>
                  <a:srgbClr val="00B0F0"/>
                </a:solidFill>
              </a:rPr>
              <a:t>Nuovi obblighi relativi agli enti pubblici vigilati, </a:t>
            </a:r>
            <a:r>
              <a:rPr lang="it-IT" sz="2800" b="1" dirty="0" smtClean="0">
                <a:solidFill>
                  <a:srgbClr val="00B0F0"/>
                </a:solidFill>
              </a:rPr>
              <a:t>	agli enti privati </a:t>
            </a:r>
            <a:r>
              <a:rPr lang="it-IT" sz="2800" b="1" dirty="0">
                <a:solidFill>
                  <a:srgbClr val="00B0F0"/>
                </a:solidFill>
              </a:rPr>
              <a:t>in controllo pubblico nonché alle 	  	 </a:t>
            </a:r>
            <a:r>
              <a:rPr lang="it-IT" sz="2800" b="1" dirty="0" smtClean="0">
                <a:solidFill>
                  <a:srgbClr val="00B0F0"/>
                </a:solidFill>
              </a:rPr>
              <a:t>	partecipazioni </a:t>
            </a:r>
            <a:r>
              <a:rPr lang="it-IT" sz="2800" b="1" dirty="0">
                <a:solidFill>
                  <a:srgbClr val="00B0F0"/>
                </a:solidFill>
              </a:rPr>
              <a:t>in società di diritto privato </a:t>
            </a:r>
            <a:endParaRPr lang="it-IT" sz="2800" dirty="0"/>
          </a:p>
        </p:txBody>
      </p:sp>
      <p:sp>
        <p:nvSpPr>
          <p:cNvPr id="3" name="Segnaposto contenuto 2"/>
          <p:cNvSpPr>
            <a:spLocks noGrp="1"/>
          </p:cNvSpPr>
          <p:nvPr>
            <p:ph idx="1"/>
          </p:nvPr>
        </p:nvSpPr>
        <p:spPr>
          <a:xfrm>
            <a:off x="914400" y="1431985"/>
            <a:ext cx="10826151" cy="5426015"/>
          </a:xfrm>
        </p:spPr>
        <p:txBody>
          <a:bodyPr/>
          <a:lstStyle/>
          <a:p>
            <a:pPr algn="just"/>
            <a:r>
              <a:rPr lang="it-IT" dirty="0" smtClean="0"/>
              <a:t>Il primo aspetto considerato riguarda le </a:t>
            </a:r>
            <a:r>
              <a:rPr lang="it-IT" b="1" dirty="0" smtClean="0"/>
              <a:t>società </a:t>
            </a:r>
            <a:r>
              <a:rPr lang="it-IT" b="1" dirty="0" smtClean="0"/>
              <a:t>in </a:t>
            </a:r>
            <a:r>
              <a:rPr lang="it-IT" b="1" dirty="0" err="1" smtClean="0"/>
              <a:t>house</a:t>
            </a:r>
            <a:r>
              <a:rPr lang="it-IT" dirty="0" smtClean="0"/>
              <a:t>, alle quali si applica identica disciplina riservata alle strutture dell’Amministrazione controllante</a:t>
            </a:r>
          </a:p>
          <a:p>
            <a:pPr algn="just"/>
            <a:r>
              <a:rPr lang="it-IT" b="1" dirty="0" smtClean="0"/>
              <a:t>L‘art</a:t>
            </a:r>
            <a:r>
              <a:rPr lang="it-IT" b="1" dirty="0"/>
              <a:t>. </a:t>
            </a:r>
            <a:r>
              <a:rPr lang="it-IT" b="1" dirty="0" smtClean="0"/>
              <a:t>16 del </a:t>
            </a:r>
            <a:r>
              <a:rPr lang="it-IT" b="1" dirty="0" err="1" smtClean="0"/>
              <a:t>D.Lgs.</a:t>
            </a:r>
            <a:r>
              <a:rPr lang="it-IT" b="1" dirty="0" smtClean="0"/>
              <a:t> 175/2016, </a:t>
            </a:r>
            <a:r>
              <a:rPr lang="it-IT" dirty="0" smtClean="0"/>
              <a:t>infatti, dispone che</a:t>
            </a:r>
            <a:r>
              <a:rPr lang="it-IT" i="1" dirty="0" smtClean="0"/>
              <a:t>: </a:t>
            </a:r>
            <a:r>
              <a:rPr lang="it-IT" b="1" i="1" dirty="0" smtClean="0"/>
              <a:t>Le </a:t>
            </a:r>
            <a:r>
              <a:rPr lang="it-IT" b="1" i="1" dirty="0"/>
              <a:t>società in </a:t>
            </a:r>
            <a:r>
              <a:rPr lang="it-IT" b="1" i="1" dirty="0" err="1"/>
              <a:t>house</a:t>
            </a:r>
            <a:r>
              <a:rPr lang="it-IT" b="1" i="1" dirty="0"/>
              <a:t> </a:t>
            </a:r>
            <a:r>
              <a:rPr lang="it-IT" i="1" dirty="0"/>
              <a:t>ricevono affidamenti diretti di contratti pubblici dalle amministrazioni </a:t>
            </a:r>
            <a:r>
              <a:rPr lang="it-IT" b="1" i="1" dirty="0"/>
              <a:t>che </a:t>
            </a:r>
            <a:r>
              <a:rPr lang="it-IT" b="1" i="1" dirty="0" smtClean="0"/>
              <a:t>sono tenute ad esercitare </a:t>
            </a:r>
            <a:r>
              <a:rPr lang="it-IT" b="1" i="1" dirty="0" smtClean="0"/>
              <a:t>su di </a:t>
            </a:r>
            <a:r>
              <a:rPr lang="it-IT" b="1" i="1" dirty="0"/>
              <a:t>esse il controllo </a:t>
            </a:r>
            <a:r>
              <a:rPr lang="it-IT" b="1" i="1" dirty="0" smtClean="0"/>
              <a:t>analogo, </a:t>
            </a:r>
            <a:r>
              <a:rPr lang="it-IT" i="1" dirty="0" smtClean="0"/>
              <a:t>(</a:t>
            </a:r>
            <a:r>
              <a:rPr lang="it-IT" dirty="0" smtClean="0"/>
              <a:t>intendendosi per analogo, identico controllo a quello esercitato sui propri Servizi) </a:t>
            </a:r>
          </a:p>
          <a:p>
            <a:pPr algn="just"/>
            <a:r>
              <a:rPr lang="it-IT" u="sng" dirty="0" smtClean="0"/>
              <a:t>Altro articolo che merita menzione è </a:t>
            </a:r>
            <a:r>
              <a:rPr lang="it-IT" b="1" u="sng" dirty="0" smtClean="0"/>
              <a:t>l’art. 19, «Gestione del Personale». </a:t>
            </a:r>
            <a:r>
              <a:rPr lang="it-IT" u="sng" dirty="0" smtClean="0"/>
              <a:t>Detto articolo stabilisce:</a:t>
            </a:r>
          </a:p>
          <a:p>
            <a:pPr algn="just"/>
            <a:r>
              <a:rPr lang="it-IT" u="sng" dirty="0" smtClean="0"/>
              <a:t>Al comma 5</a:t>
            </a:r>
            <a:r>
              <a:rPr lang="it-IT" dirty="0" smtClean="0"/>
              <a:t>: </a:t>
            </a:r>
            <a:r>
              <a:rPr lang="it-IT" b="1" i="1" dirty="0" smtClean="0"/>
              <a:t>Le </a:t>
            </a:r>
            <a:r>
              <a:rPr lang="it-IT" b="1" i="1" dirty="0"/>
              <a:t>amministrazioni pubbliche socie fissano, con propri provvedimenti, </a:t>
            </a:r>
            <a:r>
              <a:rPr lang="it-IT" b="1" i="1" u="sng" dirty="0"/>
              <a:t>obiettivi specifici, annuali </a:t>
            </a:r>
            <a:r>
              <a:rPr lang="it-IT" b="1" i="1" u="sng" dirty="0" smtClean="0"/>
              <a:t>e pluriennali</a:t>
            </a:r>
            <a:r>
              <a:rPr lang="it-IT" b="1" i="1" u="sng" dirty="0"/>
              <a:t>, sul complesso delle spese di funzionamento</a:t>
            </a:r>
            <a:r>
              <a:rPr lang="it-IT" b="1" i="1" dirty="0"/>
              <a:t>, ivi comprese quelle per il personale, delle </a:t>
            </a:r>
            <a:r>
              <a:rPr lang="it-IT" b="1" i="1" dirty="0" smtClean="0"/>
              <a:t>società controllate</a:t>
            </a:r>
            <a:r>
              <a:rPr lang="it-IT" b="1" i="1" dirty="0"/>
              <a:t>, anche attraverso il contenimento degli oneri contrattuali e delle assunzioni di personale e </a:t>
            </a:r>
            <a:r>
              <a:rPr lang="it-IT" b="1" i="1" dirty="0" smtClean="0"/>
              <a:t>tenuto conto </a:t>
            </a:r>
            <a:r>
              <a:rPr lang="it-IT" b="1" i="1" dirty="0"/>
              <a:t>di quanto stabilito all'articolo 25, ovvero delle eventuali disposizioni che stabiliscono, a loro </a:t>
            </a:r>
            <a:r>
              <a:rPr lang="it-IT" b="1" i="1" dirty="0" smtClean="0"/>
              <a:t>carico, divieti </a:t>
            </a:r>
            <a:r>
              <a:rPr lang="it-IT" b="1" i="1" dirty="0"/>
              <a:t>o limitazioni alle assunzioni di personale.</a:t>
            </a:r>
          </a:p>
          <a:p>
            <a:pPr algn="just"/>
            <a:r>
              <a:rPr lang="it-IT" u="sng" dirty="0" smtClean="0"/>
              <a:t>Al Comma 6</a:t>
            </a:r>
            <a:r>
              <a:rPr lang="it-IT" dirty="0" smtClean="0"/>
              <a:t>: </a:t>
            </a:r>
            <a:r>
              <a:rPr lang="it-IT" b="1" dirty="0"/>
              <a:t>Le società a controllo pubblico garantiscono il concreto perseguimento degli obiettivi di cui al comma </a:t>
            </a:r>
            <a:r>
              <a:rPr lang="it-IT" b="1" dirty="0" smtClean="0"/>
              <a:t>5 tramite </a:t>
            </a:r>
            <a:r>
              <a:rPr lang="it-IT" b="1" u="sng" dirty="0"/>
              <a:t>propri provvedimenti </a:t>
            </a:r>
            <a:r>
              <a:rPr lang="it-IT" b="1" dirty="0"/>
              <a:t>da recepire, ove possibile, nel caso del contenimento degli oneri </a:t>
            </a:r>
            <a:r>
              <a:rPr lang="it-IT" b="1" dirty="0" smtClean="0"/>
              <a:t>contrattuali, in </a:t>
            </a:r>
            <a:r>
              <a:rPr lang="it-IT" b="1" dirty="0"/>
              <a:t>sede di contrattazione di secondo livello.</a:t>
            </a:r>
          </a:p>
          <a:p>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20</a:t>
            </a:fld>
            <a:endParaRPr lang="en-US" dirty="0"/>
          </a:p>
        </p:txBody>
      </p:sp>
    </p:spTree>
    <p:extLst>
      <p:ext uri="{BB962C8B-B14F-4D97-AF65-F5344CB8AC3E}">
        <p14:creationId xmlns:p14="http://schemas.microsoft.com/office/powerpoint/2010/main" val="29885937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03542" y="168424"/>
            <a:ext cx="10162888" cy="1392957"/>
          </a:xfrm>
        </p:spPr>
        <p:txBody>
          <a:bodyPr/>
          <a:lstStyle/>
          <a:p>
            <a:pPr algn="ctr"/>
            <a:r>
              <a:rPr lang="it-IT" sz="2800" b="1" dirty="0" smtClean="0">
                <a:solidFill>
                  <a:srgbClr val="FF0000"/>
                </a:solidFill>
              </a:rPr>
              <a:t>11.</a:t>
            </a:r>
            <a:r>
              <a:rPr lang="it-IT" sz="2800" b="1" dirty="0" smtClean="0">
                <a:solidFill>
                  <a:srgbClr val="00B0F0"/>
                </a:solidFill>
              </a:rPr>
              <a:t> </a:t>
            </a:r>
            <a:r>
              <a:rPr lang="it-IT" sz="2800" b="1" dirty="0">
                <a:solidFill>
                  <a:srgbClr val="00B0F0"/>
                </a:solidFill>
              </a:rPr>
              <a:t>Nuovi obblighi relativi agli enti pubblici vigilati, 	</a:t>
            </a:r>
            <a:r>
              <a:rPr lang="it-IT" sz="2800" b="1" dirty="0" smtClean="0">
                <a:solidFill>
                  <a:srgbClr val="00B0F0"/>
                </a:solidFill>
              </a:rPr>
              <a:t> 	 agli </a:t>
            </a:r>
            <a:r>
              <a:rPr lang="it-IT" sz="2800" b="1" dirty="0">
                <a:solidFill>
                  <a:srgbClr val="00B0F0"/>
                </a:solidFill>
              </a:rPr>
              <a:t>enti privati in controllo pubblico nonché alle 	  	 partecipazioni in società di diritto privato </a:t>
            </a:r>
            <a:endParaRPr lang="it-IT" sz="2800" dirty="0"/>
          </a:p>
        </p:txBody>
      </p:sp>
      <p:sp>
        <p:nvSpPr>
          <p:cNvPr id="3" name="Segnaposto contenuto 2"/>
          <p:cNvSpPr>
            <a:spLocks noGrp="1"/>
          </p:cNvSpPr>
          <p:nvPr>
            <p:ph idx="1"/>
          </p:nvPr>
        </p:nvSpPr>
        <p:spPr>
          <a:xfrm>
            <a:off x="793631" y="1561381"/>
            <a:ext cx="10722634" cy="5141344"/>
          </a:xfrm>
        </p:spPr>
        <p:txBody>
          <a:bodyPr/>
          <a:lstStyle/>
          <a:p>
            <a:pPr algn="just"/>
            <a:r>
              <a:rPr lang="it-IT" u="sng" dirty="0" smtClean="0">
                <a:solidFill>
                  <a:schemeClr val="tx1"/>
                </a:solidFill>
              </a:rPr>
              <a:t>Al comma 7</a:t>
            </a:r>
            <a:r>
              <a:rPr lang="it-IT" dirty="0" smtClean="0">
                <a:solidFill>
                  <a:schemeClr val="tx1"/>
                </a:solidFill>
              </a:rPr>
              <a:t>: </a:t>
            </a:r>
            <a:r>
              <a:rPr lang="it-IT" b="1" i="1" dirty="0">
                <a:solidFill>
                  <a:schemeClr val="tx1"/>
                </a:solidFill>
              </a:rPr>
              <a:t>I provvedimenti e i contratti di cui ai commi 5 e 6 sono pubblicati sul sito istituzionale della società e </a:t>
            </a:r>
            <a:r>
              <a:rPr lang="it-IT" b="1" i="1" dirty="0" smtClean="0">
                <a:solidFill>
                  <a:schemeClr val="tx1"/>
                </a:solidFill>
              </a:rPr>
              <a:t>delle pubbliche </a:t>
            </a:r>
            <a:r>
              <a:rPr lang="it-IT" b="1" i="1" dirty="0">
                <a:solidFill>
                  <a:schemeClr val="tx1"/>
                </a:solidFill>
              </a:rPr>
              <a:t>amministrazioni socie.</a:t>
            </a:r>
            <a:r>
              <a:rPr lang="it-IT" b="1" i="1" dirty="0">
                <a:solidFill>
                  <a:srgbClr val="FF0000"/>
                </a:solidFill>
              </a:rPr>
              <a:t> </a:t>
            </a:r>
            <a:r>
              <a:rPr lang="it-IT" b="1" i="1" u="sng" dirty="0">
                <a:solidFill>
                  <a:srgbClr val="FF0000"/>
                </a:solidFill>
              </a:rPr>
              <a:t>In caso di mancata o incompleta pubblicazione </a:t>
            </a:r>
            <a:r>
              <a:rPr lang="it-IT" b="1" i="1" u="sng" dirty="0" smtClean="0">
                <a:solidFill>
                  <a:srgbClr val="FF0000"/>
                </a:solidFill>
              </a:rPr>
              <a:t>di detti provvedimenti, si </a:t>
            </a:r>
            <a:r>
              <a:rPr lang="it-IT" b="1" i="1" u="sng" dirty="0">
                <a:solidFill>
                  <a:srgbClr val="FF0000"/>
                </a:solidFill>
              </a:rPr>
              <a:t>applicano l' articolo 22 </a:t>
            </a:r>
            <a:r>
              <a:rPr lang="it-IT" b="1" i="1" u="sng" dirty="0" smtClean="0">
                <a:solidFill>
                  <a:srgbClr val="FF0000"/>
                </a:solidFill>
              </a:rPr>
              <a:t>, comma </a:t>
            </a:r>
            <a:r>
              <a:rPr lang="it-IT" b="1" i="1" u="sng" dirty="0">
                <a:solidFill>
                  <a:srgbClr val="FF0000"/>
                </a:solidFill>
              </a:rPr>
              <a:t>4</a:t>
            </a:r>
            <a:r>
              <a:rPr lang="it-IT" b="1" i="1" u="sng" dirty="0" smtClean="0">
                <a:solidFill>
                  <a:srgbClr val="FF0000"/>
                </a:solidFill>
              </a:rPr>
              <a:t>, </a:t>
            </a:r>
            <a:r>
              <a:rPr lang="it-IT" b="1" i="1" u="sng" dirty="0" smtClean="0">
                <a:solidFill>
                  <a:schemeClr val="tx1"/>
                </a:solidFill>
              </a:rPr>
              <a:t>(divieto di erogazione di somme)</a:t>
            </a:r>
            <a:r>
              <a:rPr lang="it-IT" b="1" i="1" u="sng" dirty="0" smtClean="0">
                <a:solidFill>
                  <a:srgbClr val="FF0000"/>
                </a:solidFill>
              </a:rPr>
              <a:t> e gli articoli 46 </a:t>
            </a:r>
            <a:r>
              <a:rPr lang="it-IT" b="1" i="1" u="sng" dirty="0">
                <a:solidFill>
                  <a:srgbClr val="FF0000"/>
                </a:solidFill>
              </a:rPr>
              <a:t>e 47 , comma 2, del decreto legislativo 14 marzo 2013, n. </a:t>
            </a:r>
            <a:r>
              <a:rPr lang="it-IT" b="1" i="1" u="sng" dirty="0" smtClean="0">
                <a:solidFill>
                  <a:srgbClr val="FF0000"/>
                </a:solidFill>
              </a:rPr>
              <a:t>33 </a:t>
            </a:r>
            <a:r>
              <a:rPr lang="it-IT" b="1" i="1" u="sng" dirty="0" smtClean="0">
                <a:solidFill>
                  <a:schemeClr val="tx1"/>
                </a:solidFill>
              </a:rPr>
              <a:t>(responsabilità e sanzioni)</a:t>
            </a:r>
            <a:endParaRPr lang="it-IT" b="1" i="1" u="sng" dirty="0">
              <a:solidFill>
                <a:schemeClr val="tx1"/>
              </a:solidFill>
            </a:endParaRPr>
          </a:p>
          <a:p>
            <a:pPr algn="just"/>
            <a:r>
              <a:rPr lang="it-IT" dirty="0" smtClean="0"/>
              <a:t>Si richiama anche </a:t>
            </a:r>
            <a:r>
              <a:rPr lang="it-IT" b="1" dirty="0" smtClean="0"/>
              <a:t>l’Art</a:t>
            </a:r>
            <a:r>
              <a:rPr lang="it-IT" b="1" dirty="0"/>
              <a:t>. </a:t>
            </a:r>
            <a:r>
              <a:rPr lang="it-IT" b="1" dirty="0" smtClean="0"/>
              <a:t>20 del D. </a:t>
            </a:r>
            <a:r>
              <a:rPr lang="it-IT" b="1" dirty="0" err="1" smtClean="0"/>
              <a:t>Lgs</a:t>
            </a:r>
            <a:r>
              <a:rPr lang="it-IT" b="1" dirty="0" smtClean="0"/>
              <a:t> 175/2016, </a:t>
            </a:r>
            <a:r>
              <a:rPr lang="it-IT" dirty="0" smtClean="0"/>
              <a:t>che dispone l’obbligo annuale di </a:t>
            </a:r>
            <a:r>
              <a:rPr lang="it-IT" b="1" dirty="0" smtClean="0"/>
              <a:t>piani di </a:t>
            </a:r>
            <a:r>
              <a:rPr lang="it-IT" b="1" dirty="0"/>
              <a:t>Razionalizzazione periodica delle partecipazioni </a:t>
            </a:r>
            <a:r>
              <a:rPr lang="it-IT" b="1" dirty="0" smtClean="0"/>
              <a:t>pubbliche, </a:t>
            </a:r>
            <a:r>
              <a:rPr lang="it-IT" b="1" dirty="0" smtClean="0">
                <a:solidFill>
                  <a:srgbClr val="FF0000"/>
                </a:solidFill>
              </a:rPr>
              <a:t>la cui inadempienza comporta </a:t>
            </a:r>
            <a:r>
              <a:rPr lang="it-IT" b="1" dirty="0">
                <a:solidFill>
                  <a:srgbClr val="FF0000"/>
                </a:solidFill>
              </a:rPr>
              <a:t>la sanzione amministrativa del </a:t>
            </a:r>
            <a:r>
              <a:rPr lang="it-IT" b="1" dirty="0" smtClean="0">
                <a:solidFill>
                  <a:srgbClr val="FF0000"/>
                </a:solidFill>
              </a:rPr>
              <a:t>pagamento di </a:t>
            </a:r>
            <a:r>
              <a:rPr lang="it-IT" b="1" dirty="0">
                <a:solidFill>
                  <a:srgbClr val="FF0000"/>
                </a:solidFill>
              </a:rPr>
              <a:t>una somma da un minimo di euro 5.000 a un massimo di euro 500.000, </a:t>
            </a:r>
            <a:r>
              <a:rPr lang="it-IT" b="1" dirty="0"/>
              <a:t>salvo il danno </a:t>
            </a:r>
            <a:r>
              <a:rPr lang="it-IT" b="1" dirty="0" smtClean="0"/>
              <a:t>eventualmente </a:t>
            </a:r>
            <a:r>
              <a:rPr lang="it-IT" b="1" dirty="0" smtClean="0"/>
              <a:t>rilevato, </a:t>
            </a:r>
            <a:r>
              <a:rPr lang="it-IT" b="1" dirty="0"/>
              <a:t>in sede di giudizio amministrativo </a:t>
            </a:r>
            <a:r>
              <a:rPr lang="it-IT" b="1" dirty="0" smtClean="0"/>
              <a:t>contabile, dalla </a:t>
            </a:r>
            <a:r>
              <a:rPr lang="it-IT" b="1" dirty="0"/>
              <a:t>competente sezione </a:t>
            </a:r>
            <a:r>
              <a:rPr lang="it-IT" b="1" dirty="0" smtClean="0"/>
              <a:t>giurisdizionale regionale </a:t>
            </a:r>
            <a:r>
              <a:rPr lang="it-IT" b="1" dirty="0"/>
              <a:t>della Corte dei </a:t>
            </a:r>
            <a:r>
              <a:rPr lang="it-IT" b="1" dirty="0" smtClean="0"/>
              <a:t>conti</a:t>
            </a:r>
          </a:p>
          <a:p>
            <a:pPr algn="just"/>
            <a:r>
              <a:rPr lang="it-IT" dirty="0" smtClean="0"/>
              <a:t>Il successivo </a:t>
            </a:r>
            <a:r>
              <a:rPr lang="it-IT" b="1" dirty="0" smtClean="0"/>
              <a:t>art</a:t>
            </a:r>
            <a:r>
              <a:rPr lang="it-IT" b="1" dirty="0"/>
              <a:t>. </a:t>
            </a:r>
            <a:r>
              <a:rPr lang="it-IT" b="1" dirty="0" smtClean="0"/>
              <a:t>21 </a:t>
            </a:r>
            <a:r>
              <a:rPr lang="it-IT" dirty="0" smtClean="0"/>
              <a:t>stabilisce che, nel </a:t>
            </a:r>
            <a:r>
              <a:rPr lang="it-IT" dirty="0"/>
              <a:t>caso in cui </a:t>
            </a:r>
            <a:r>
              <a:rPr lang="it-IT" dirty="0" smtClean="0"/>
              <a:t>le società partecipate, </a:t>
            </a:r>
            <a:r>
              <a:rPr lang="it-IT" dirty="0"/>
              <a:t>presentino un </a:t>
            </a:r>
            <a:r>
              <a:rPr lang="it-IT" b="1" dirty="0"/>
              <a:t>risultato di esercizio </a:t>
            </a:r>
            <a:r>
              <a:rPr lang="it-IT" b="1" dirty="0" smtClean="0"/>
              <a:t>negativo</a:t>
            </a:r>
            <a:r>
              <a:rPr lang="it-IT" dirty="0" smtClean="0"/>
              <a:t>, </a:t>
            </a:r>
            <a:r>
              <a:rPr lang="it-IT" b="1" dirty="0" smtClean="0"/>
              <a:t>le </a:t>
            </a:r>
            <a:r>
              <a:rPr lang="it-IT" b="1" dirty="0"/>
              <a:t>pubbliche amministrazioni locali partecipanti</a:t>
            </a:r>
            <a:r>
              <a:rPr lang="it-IT" dirty="0"/>
              <a:t>, che adottano la contabilità finanziaria, </a:t>
            </a:r>
            <a:r>
              <a:rPr lang="it-IT" b="1" dirty="0"/>
              <a:t>accantonano </a:t>
            </a:r>
            <a:r>
              <a:rPr lang="it-IT" b="1" dirty="0" smtClean="0"/>
              <a:t>nell'anno successivo </a:t>
            </a:r>
            <a:r>
              <a:rPr lang="it-IT" b="1" dirty="0"/>
              <a:t>in apposito fondo vincolato un importo pari al risultato negativo </a:t>
            </a:r>
            <a:r>
              <a:rPr lang="it-IT" dirty="0"/>
              <a:t>non immediatamente </a:t>
            </a:r>
            <a:r>
              <a:rPr lang="it-IT" dirty="0" smtClean="0"/>
              <a:t>ripianato, </a:t>
            </a:r>
            <a:r>
              <a:rPr lang="it-IT" b="1" dirty="0" smtClean="0"/>
              <a:t>in </a:t>
            </a:r>
            <a:r>
              <a:rPr lang="it-IT" b="1" dirty="0"/>
              <a:t>misura proporzionale alla quota di partecipazione.</a:t>
            </a:r>
            <a:r>
              <a:rPr lang="it-IT" b="1" dirty="0" smtClean="0"/>
              <a:t> </a:t>
            </a:r>
          </a:p>
          <a:p>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21</a:t>
            </a:fld>
            <a:endParaRPr lang="en-US" dirty="0"/>
          </a:p>
        </p:txBody>
      </p:sp>
    </p:spTree>
    <p:extLst>
      <p:ext uri="{BB962C8B-B14F-4D97-AF65-F5344CB8AC3E}">
        <p14:creationId xmlns:p14="http://schemas.microsoft.com/office/powerpoint/2010/main" val="33897952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70008" y="181155"/>
            <a:ext cx="10205049" cy="905773"/>
          </a:xfrm>
        </p:spPr>
        <p:txBody>
          <a:bodyPr/>
          <a:lstStyle/>
          <a:p>
            <a:pPr algn="ctr"/>
            <a:r>
              <a:rPr lang="it-IT" sz="2800" b="1" dirty="0" smtClean="0">
                <a:solidFill>
                  <a:srgbClr val="FF0000"/>
                </a:solidFill>
              </a:rPr>
              <a:t>12.</a:t>
            </a:r>
            <a:r>
              <a:rPr lang="it-IT" sz="2800" b="1" dirty="0" smtClean="0">
                <a:solidFill>
                  <a:srgbClr val="00B0F0"/>
                </a:solidFill>
              </a:rPr>
              <a:t> Divieto di erogazione </a:t>
            </a:r>
            <a:r>
              <a:rPr lang="it-IT" sz="2800" b="1" dirty="0">
                <a:solidFill>
                  <a:srgbClr val="00B0F0"/>
                </a:solidFill>
              </a:rPr>
              <a:t>di </a:t>
            </a:r>
            <a:r>
              <a:rPr lang="it-IT" sz="2800" b="1" dirty="0" smtClean="0">
                <a:solidFill>
                  <a:srgbClr val="00B0F0"/>
                </a:solidFill>
              </a:rPr>
              <a:t>fondi </a:t>
            </a:r>
            <a:r>
              <a:rPr lang="it-IT" sz="2800" b="1" dirty="0">
                <a:solidFill>
                  <a:srgbClr val="00B0F0"/>
                </a:solidFill>
              </a:rPr>
              <a:t>a enti e </a:t>
            </a:r>
            <a:r>
              <a:rPr lang="it-IT" sz="2800" b="1" dirty="0" smtClean="0">
                <a:solidFill>
                  <a:srgbClr val="00B0F0"/>
                </a:solidFill>
              </a:rPr>
              <a:t>società </a:t>
            </a:r>
            <a:br>
              <a:rPr lang="it-IT" sz="2800" b="1" dirty="0" smtClean="0">
                <a:solidFill>
                  <a:srgbClr val="00B0F0"/>
                </a:solidFill>
              </a:rPr>
            </a:br>
            <a:r>
              <a:rPr lang="it-IT" sz="2800" b="1" dirty="0" smtClean="0">
                <a:solidFill>
                  <a:srgbClr val="00B0F0"/>
                </a:solidFill>
              </a:rPr>
              <a:t>(Art. 22, 	comma 4 del </a:t>
            </a:r>
            <a:r>
              <a:rPr lang="it-IT" sz="2800" b="1" dirty="0" err="1" smtClean="0">
                <a:solidFill>
                  <a:srgbClr val="00B0F0"/>
                </a:solidFill>
              </a:rPr>
              <a:t>D.Lgs</a:t>
            </a:r>
            <a:r>
              <a:rPr lang="it-IT" sz="2800" b="1" dirty="0" smtClean="0">
                <a:solidFill>
                  <a:srgbClr val="00B0F0"/>
                </a:solidFill>
              </a:rPr>
              <a:t> 33/2013)</a:t>
            </a:r>
            <a:endParaRPr lang="it-IT" sz="2800" dirty="0"/>
          </a:p>
        </p:txBody>
      </p:sp>
      <p:sp>
        <p:nvSpPr>
          <p:cNvPr id="3" name="Segnaposto contenuto 2"/>
          <p:cNvSpPr>
            <a:spLocks noGrp="1"/>
          </p:cNvSpPr>
          <p:nvPr>
            <p:ph idx="1"/>
          </p:nvPr>
        </p:nvSpPr>
        <p:spPr>
          <a:xfrm>
            <a:off x="905774" y="1152526"/>
            <a:ext cx="10869283" cy="5912508"/>
          </a:xfrm>
        </p:spPr>
        <p:txBody>
          <a:bodyPr/>
          <a:lstStyle/>
          <a:p>
            <a:pPr algn="just"/>
            <a:r>
              <a:rPr lang="it-IT" dirty="0"/>
              <a:t>In merito </a:t>
            </a:r>
            <a:r>
              <a:rPr lang="it-IT" dirty="0" smtClean="0"/>
              <a:t>al </a:t>
            </a:r>
            <a:r>
              <a:rPr lang="it-IT" b="1" dirty="0" smtClean="0"/>
              <a:t>divieto di erogazione </a:t>
            </a:r>
            <a:r>
              <a:rPr lang="it-IT" b="1" dirty="0"/>
              <a:t>di fondi a enti e </a:t>
            </a:r>
            <a:r>
              <a:rPr lang="it-IT" b="1" dirty="0" smtClean="0"/>
              <a:t>società</a:t>
            </a:r>
            <a:r>
              <a:rPr lang="it-IT" dirty="0" smtClean="0"/>
              <a:t>, l’art. 22, co. 4 del </a:t>
            </a:r>
            <a:r>
              <a:rPr lang="it-IT" dirty="0" err="1" smtClean="0"/>
              <a:t>D.Lgs</a:t>
            </a:r>
            <a:r>
              <a:rPr lang="it-IT" dirty="0" smtClean="0"/>
              <a:t> 33/2013 dispone: </a:t>
            </a:r>
            <a:r>
              <a:rPr lang="it-IT" i="1" dirty="0"/>
              <a:t>Nel caso di mancata o incompleta pubblicazione dei dati relativi agli enti di cui al comma 1, </a:t>
            </a:r>
            <a:r>
              <a:rPr lang="it-IT" b="1" i="1" dirty="0"/>
              <a:t>è vietata </a:t>
            </a:r>
            <a:r>
              <a:rPr lang="it-IT" b="1" i="1" dirty="0" smtClean="0"/>
              <a:t>l'erogazione </a:t>
            </a:r>
            <a:r>
              <a:rPr lang="it-IT" dirty="0" smtClean="0"/>
              <a:t>di </a:t>
            </a:r>
            <a:r>
              <a:rPr lang="it-IT" dirty="0"/>
              <a:t>somme </a:t>
            </a:r>
            <a:r>
              <a:rPr lang="it-IT" b="1" i="1" dirty="0" smtClean="0"/>
              <a:t> </a:t>
            </a:r>
            <a:r>
              <a:rPr lang="it-IT" i="1" dirty="0"/>
              <a:t>in loro favore </a:t>
            </a:r>
            <a:r>
              <a:rPr lang="it-IT" i="1" dirty="0" smtClean="0"/>
              <a:t>a </a:t>
            </a:r>
            <a:r>
              <a:rPr lang="it-IT" i="1" dirty="0"/>
              <a:t>qualsivoglia titolo da parte dell'amministrazione </a:t>
            </a:r>
            <a:r>
              <a:rPr lang="it-IT" i="1" dirty="0" smtClean="0"/>
              <a:t>interessata, </a:t>
            </a:r>
            <a:r>
              <a:rPr lang="it-IT" b="1" i="1" dirty="0"/>
              <a:t>ad esclusione dei pagamenti che le amministrazioni sono tenute ad erogare a fronte di obbligazioni contrattuali per prestazioni svolte in loro favore da parte di uno degli enti e società</a:t>
            </a:r>
            <a:r>
              <a:rPr lang="it-IT" i="1" dirty="0"/>
              <a:t> indicati nelle categorie di cui al </a:t>
            </a:r>
            <a:r>
              <a:rPr lang="it-IT" i="1" dirty="0" smtClean="0"/>
              <a:t>co.1</a:t>
            </a:r>
            <a:r>
              <a:rPr lang="it-IT" i="1" dirty="0"/>
              <a:t>, lettere da a) a </a:t>
            </a:r>
            <a:r>
              <a:rPr lang="it-IT" i="1" dirty="0" smtClean="0"/>
              <a:t>c</a:t>
            </a:r>
            <a:endParaRPr lang="it-IT" i="1" dirty="0"/>
          </a:p>
          <a:p>
            <a:pPr algn="just"/>
            <a:r>
              <a:rPr lang="it-IT" dirty="0" smtClean="0"/>
              <a:t> Sull’argomento si richiama </a:t>
            </a:r>
            <a:r>
              <a:rPr lang="it-IT" b="1" i="1" dirty="0" smtClean="0"/>
              <a:t>l’Orientamento </a:t>
            </a:r>
            <a:r>
              <a:rPr lang="it-IT" b="1" i="1" dirty="0"/>
              <a:t>ANAC, </a:t>
            </a:r>
            <a:r>
              <a:rPr lang="it-IT" b="1" i="1" dirty="0" smtClean="0"/>
              <a:t>n</a:t>
            </a:r>
            <a:r>
              <a:rPr lang="it-IT" b="1" i="1" dirty="0"/>
              <a:t>. 24 del </a:t>
            </a:r>
            <a:r>
              <a:rPr lang="it-IT" b="1" i="1" dirty="0" smtClean="0"/>
              <a:t>23/09/2016 </a:t>
            </a:r>
            <a:r>
              <a:rPr lang="it-IT" i="1" dirty="0" smtClean="0"/>
              <a:t>che</a:t>
            </a:r>
            <a:r>
              <a:rPr lang="it-IT" dirty="0"/>
              <a:t> </a:t>
            </a:r>
            <a:r>
              <a:rPr lang="it-IT" dirty="0" smtClean="0"/>
              <a:t>ribadisce come l’erogazione di fondi da parte dell’amministrazione vigilante, possa essere disposta </a:t>
            </a:r>
            <a:r>
              <a:rPr lang="it-IT" b="1" u="sng" dirty="0" smtClean="0"/>
              <a:t>SOLO PREVIA VERIFICA</a:t>
            </a:r>
            <a:r>
              <a:rPr lang="it-IT" b="1" dirty="0" smtClean="0"/>
              <a:t>, </a:t>
            </a:r>
            <a:r>
              <a:rPr lang="it-IT" dirty="0" smtClean="0"/>
              <a:t>ottenuta anche mediante consultazione (scritta, è consigliabile) del RPCT dell’Ente, </a:t>
            </a:r>
            <a:r>
              <a:rPr lang="it-IT" b="1" dirty="0" smtClean="0"/>
              <a:t>sull’avvenuto adempimento degli obblighi a carico degli Enti </a:t>
            </a:r>
            <a:r>
              <a:rPr lang="it-IT" b="1" dirty="0" smtClean="0"/>
              <a:t>(compresi quelli </a:t>
            </a:r>
            <a:r>
              <a:rPr lang="it-IT" b="1" dirty="0" smtClean="0"/>
              <a:t>di cui all’art. 14 del decreto 33/2013) </a:t>
            </a:r>
            <a:r>
              <a:rPr lang="it-IT" b="1" dirty="0" smtClean="0"/>
              <a:t>nonché </a:t>
            </a:r>
            <a:r>
              <a:rPr lang="it-IT" b="1" dirty="0" smtClean="0"/>
              <a:t>della verifica dei propri adempimenti sul sito della Regione</a:t>
            </a:r>
          </a:p>
          <a:p>
            <a:pPr lvl="0" algn="just"/>
            <a:r>
              <a:rPr lang="it-IT" u="sng" dirty="0" smtClean="0"/>
              <a:t>Si ricorda che la </a:t>
            </a:r>
            <a:r>
              <a:rPr lang="it-IT" u="sng" dirty="0"/>
              <a:t>violazione degli obblighi di pubblicazione di cui all'</a:t>
            </a:r>
            <a:r>
              <a:rPr lang="it-IT" i="1" u="sng" dirty="0">
                <a:hlinkClick r:id="rId2" action="ppaction://hlinkfile"/>
              </a:rPr>
              <a:t>articolo 22</a:t>
            </a:r>
            <a:r>
              <a:rPr lang="it-IT" u="sng" dirty="0"/>
              <a:t>, </a:t>
            </a:r>
            <a:r>
              <a:rPr lang="it-IT" u="sng" dirty="0" smtClean="0"/>
              <a:t>co. </a:t>
            </a:r>
            <a:r>
              <a:rPr lang="it-IT" u="sng" dirty="0"/>
              <a:t>2, dà luogo ad una </a:t>
            </a:r>
            <a:r>
              <a:rPr lang="it-IT" b="1" u="sng" dirty="0"/>
              <a:t>sanzione amministrativa pecuniaria da 500 a 10.000 </a:t>
            </a:r>
            <a:r>
              <a:rPr lang="it-IT" u="sng" dirty="0"/>
              <a:t>euro a carico del responsabile della violazione.</a:t>
            </a:r>
          </a:p>
          <a:p>
            <a:pPr lvl="0" algn="just"/>
            <a:r>
              <a:rPr lang="it-IT" u="sng" dirty="0"/>
              <a:t>La stessa sanzione si applica agli amministratori societari che non comunicano ai soci pubblici il proprio incarico ed il relativo compenso entro trenta giorni dal conferimento ovvero, per le indennità di risultato, entro trenta giorni dal percepimento</a:t>
            </a:r>
            <a:r>
              <a:rPr lang="it-IT" dirty="0"/>
              <a:t>.</a:t>
            </a:r>
          </a:p>
          <a:p>
            <a:pPr algn="just"/>
            <a:endParaRPr lang="it-IT" b="1"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22</a:t>
            </a:fld>
            <a:endParaRPr lang="en-US" dirty="0"/>
          </a:p>
        </p:txBody>
      </p:sp>
    </p:spTree>
    <p:extLst>
      <p:ext uri="{BB962C8B-B14F-4D97-AF65-F5344CB8AC3E}">
        <p14:creationId xmlns:p14="http://schemas.microsoft.com/office/powerpoint/2010/main" val="6682711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80227" y="181155"/>
            <a:ext cx="10627744" cy="1319841"/>
          </a:xfrm>
        </p:spPr>
        <p:txBody>
          <a:bodyPr/>
          <a:lstStyle/>
          <a:p>
            <a:pPr algn="ctr"/>
            <a:r>
              <a:rPr lang="it-IT" sz="2800" b="1" dirty="0" smtClean="0">
                <a:solidFill>
                  <a:srgbClr val="FF0000"/>
                </a:solidFill>
              </a:rPr>
              <a:t>13.     </a:t>
            </a:r>
            <a:r>
              <a:rPr lang="it-IT" sz="2800" b="1" dirty="0">
                <a:solidFill>
                  <a:srgbClr val="0000FF"/>
                </a:solidFill>
              </a:rPr>
              <a:t>PTPC 2016/2018 (DGR 714 del 15/11/2016 </a:t>
            </a:r>
            <a:br>
              <a:rPr lang="it-IT" sz="2800" b="1" dirty="0">
                <a:solidFill>
                  <a:srgbClr val="0000FF"/>
                </a:solidFill>
              </a:rPr>
            </a:br>
            <a:r>
              <a:rPr lang="it-IT" sz="2800" b="1" dirty="0" smtClean="0">
                <a:solidFill>
                  <a:srgbClr val="0000FF"/>
                </a:solidFill>
              </a:rPr>
              <a:t>	  Misure </a:t>
            </a:r>
            <a:r>
              <a:rPr lang="it-IT" sz="2800" b="1" dirty="0">
                <a:solidFill>
                  <a:srgbClr val="0000FF"/>
                </a:solidFill>
              </a:rPr>
              <a:t>di Monitoraggio e vigilanza sull’attuazione del </a:t>
            </a:r>
            <a:r>
              <a:rPr lang="it-IT" sz="2800" b="1" dirty="0" smtClean="0">
                <a:solidFill>
                  <a:srgbClr val="0000FF"/>
                </a:solidFill>
              </a:rPr>
              <a:t>		  Programma</a:t>
            </a:r>
            <a:endParaRPr lang="it-IT" sz="2800" dirty="0"/>
          </a:p>
        </p:txBody>
      </p:sp>
      <p:sp>
        <p:nvSpPr>
          <p:cNvPr id="3" name="Segnaposto contenuto 2"/>
          <p:cNvSpPr>
            <a:spLocks noGrp="1"/>
          </p:cNvSpPr>
          <p:nvPr>
            <p:ph idx="1"/>
          </p:nvPr>
        </p:nvSpPr>
        <p:spPr>
          <a:xfrm>
            <a:off x="681487" y="1500996"/>
            <a:ext cx="11136702" cy="5287994"/>
          </a:xfrm>
        </p:spPr>
        <p:txBody>
          <a:bodyPr/>
          <a:lstStyle/>
          <a:p>
            <a:pPr algn="just"/>
            <a:r>
              <a:rPr lang="it-IT" b="1" dirty="0">
                <a:solidFill>
                  <a:schemeClr val="tx1"/>
                </a:solidFill>
              </a:rPr>
              <a:t>Nel </a:t>
            </a:r>
            <a:r>
              <a:rPr lang="it-IT" b="1" dirty="0" smtClean="0">
                <a:solidFill>
                  <a:schemeClr val="tx1"/>
                </a:solidFill>
              </a:rPr>
              <a:t>2017 verrà attivata dal RPCT, una specifica attività di monitoraggio sull’adempimento di tutti </a:t>
            </a:r>
            <a:r>
              <a:rPr lang="it-IT" b="1" dirty="0">
                <a:solidFill>
                  <a:schemeClr val="tx1"/>
                </a:solidFill>
              </a:rPr>
              <a:t>gli </a:t>
            </a:r>
            <a:r>
              <a:rPr lang="it-IT" b="1" dirty="0" smtClean="0">
                <a:solidFill>
                  <a:schemeClr val="tx1"/>
                </a:solidFill>
              </a:rPr>
              <a:t>obblighi </a:t>
            </a:r>
            <a:r>
              <a:rPr lang="it-IT" b="1" dirty="0">
                <a:solidFill>
                  <a:schemeClr val="tx1"/>
                </a:solidFill>
              </a:rPr>
              <a:t>di pubblicazione</a:t>
            </a:r>
            <a:r>
              <a:rPr lang="it-IT" dirty="0"/>
              <a:t>, </a:t>
            </a:r>
            <a:r>
              <a:rPr lang="it-IT" b="1" dirty="0"/>
              <a:t>con particolare riferimento a quelli la cui inadempienza comporta </a:t>
            </a:r>
            <a:r>
              <a:rPr lang="it-IT" b="1" dirty="0" smtClean="0"/>
              <a:t>sanzioni </a:t>
            </a:r>
            <a:endParaRPr lang="it-IT" b="1" dirty="0"/>
          </a:p>
          <a:p>
            <a:pPr algn="just"/>
            <a:r>
              <a:rPr lang="it-IT" dirty="0"/>
              <a:t>In </a:t>
            </a:r>
            <a:r>
              <a:rPr lang="it-IT" dirty="0" smtClean="0"/>
              <a:t>particolare, verranno </a:t>
            </a:r>
            <a:r>
              <a:rPr lang="it-IT" dirty="0"/>
              <a:t>monitorati gli obblighi di pubblicazione di cui </a:t>
            </a:r>
            <a:r>
              <a:rPr lang="it-IT" b="1" dirty="0">
                <a:solidFill>
                  <a:schemeClr val="tx1"/>
                </a:solidFill>
              </a:rPr>
              <a:t>all’art. 14, </a:t>
            </a:r>
            <a:r>
              <a:rPr lang="it-IT" dirty="0">
                <a:solidFill>
                  <a:schemeClr val="tx1"/>
                </a:solidFill>
              </a:rPr>
              <a:t>(anche e soprattutto per quanto concerne le nuove disposizioni sulla situazione reddituale e patrimoniale dei Dirigenti);</a:t>
            </a:r>
            <a:r>
              <a:rPr lang="it-IT" b="1" dirty="0">
                <a:solidFill>
                  <a:schemeClr val="tx1"/>
                </a:solidFill>
              </a:rPr>
              <a:t> all’art. 15 </a:t>
            </a:r>
            <a:r>
              <a:rPr lang="it-IT" dirty="0">
                <a:solidFill>
                  <a:schemeClr val="tx1"/>
                </a:solidFill>
              </a:rPr>
              <a:t>(titolari di incarichi e consulenza)</a:t>
            </a:r>
            <a:r>
              <a:rPr lang="it-IT" b="1" dirty="0">
                <a:solidFill>
                  <a:schemeClr val="tx1"/>
                </a:solidFill>
              </a:rPr>
              <a:t> e all’art. 22</a:t>
            </a:r>
            <a:r>
              <a:rPr lang="it-IT" b="1" dirty="0"/>
              <a:t> </a:t>
            </a:r>
            <a:r>
              <a:rPr lang="it-IT" dirty="0"/>
              <a:t>(relativo agli Enti e Società vigilati) </a:t>
            </a:r>
            <a:r>
              <a:rPr lang="it-IT" b="1" dirty="0"/>
              <a:t>del </a:t>
            </a:r>
            <a:r>
              <a:rPr lang="it-IT" b="1" dirty="0" err="1"/>
              <a:t>D.Lgs.</a:t>
            </a:r>
            <a:r>
              <a:rPr lang="it-IT" b="1" dirty="0"/>
              <a:t> 33/2013</a:t>
            </a:r>
            <a:r>
              <a:rPr lang="it-IT" dirty="0"/>
              <a:t>, nonché gli adempimenti relativi </a:t>
            </a:r>
            <a:r>
              <a:rPr lang="it-IT" b="1" dirty="0">
                <a:solidFill>
                  <a:schemeClr val="tx1"/>
                </a:solidFill>
              </a:rPr>
              <a:t>ai contratti</a:t>
            </a:r>
            <a:r>
              <a:rPr lang="it-IT" b="1" dirty="0"/>
              <a:t>, tenuto conto delle innovazioni apportate alla materia dal </a:t>
            </a:r>
            <a:r>
              <a:rPr lang="it-IT" b="1" dirty="0" err="1"/>
              <a:t>D.Lgs</a:t>
            </a:r>
            <a:r>
              <a:rPr lang="it-IT" b="1" dirty="0"/>
              <a:t> 50/2016</a:t>
            </a:r>
          </a:p>
          <a:p>
            <a:pPr algn="just"/>
            <a:r>
              <a:rPr lang="it-IT" dirty="0"/>
              <a:t>I</a:t>
            </a:r>
            <a:r>
              <a:rPr lang="it-IT" dirty="0" smtClean="0"/>
              <a:t>n merito alle sanzioni per inadempimenti, si </a:t>
            </a:r>
            <a:r>
              <a:rPr lang="it-IT" dirty="0"/>
              <a:t>richiama, </a:t>
            </a:r>
            <a:r>
              <a:rPr lang="it-IT" dirty="0" smtClean="0"/>
              <a:t> </a:t>
            </a:r>
            <a:r>
              <a:rPr lang="it-IT" b="1" u="sng" dirty="0"/>
              <a:t>l’art. 47 del </a:t>
            </a:r>
            <a:r>
              <a:rPr lang="it-IT" b="1" u="sng" dirty="0" err="1"/>
              <a:t>D.Lgs.</a:t>
            </a:r>
            <a:r>
              <a:rPr lang="it-IT" b="1" u="sng" dirty="0"/>
              <a:t> 33/2013</a:t>
            </a:r>
            <a:r>
              <a:rPr lang="it-IT" b="1" dirty="0"/>
              <a:t> </a:t>
            </a:r>
            <a:r>
              <a:rPr lang="it-IT" dirty="0"/>
              <a:t>che prevede, </a:t>
            </a:r>
            <a:r>
              <a:rPr lang="it-IT" b="1" u="sng" dirty="0" smtClean="0"/>
              <a:t>sanzioni </a:t>
            </a:r>
            <a:r>
              <a:rPr lang="it-IT" b="1" u="sng" dirty="0"/>
              <a:t>da 500 a 10.000</a:t>
            </a:r>
            <a:r>
              <a:rPr lang="it-IT" dirty="0"/>
              <a:t> euro, irrogate dall’ANAC.</a:t>
            </a:r>
          </a:p>
          <a:p>
            <a:pPr algn="just"/>
            <a:r>
              <a:rPr lang="it-IT" dirty="0" smtClean="0"/>
              <a:t>In </a:t>
            </a:r>
            <a:r>
              <a:rPr lang="it-IT" dirty="0"/>
              <a:t>attuazione del </a:t>
            </a:r>
            <a:r>
              <a:rPr lang="it-IT" b="1" dirty="0">
                <a:solidFill>
                  <a:schemeClr val="tx1"/>
                </a:solidFill>
              </a:rPr>
              <a:t>co. 3 </a:t>
            </a:r>
            <a:r>
              <a:rPr lang="it-IT" dirty="0"/>
              <a:t>del </a:t>
            </a:r>
            <a:r>
              <a:rPr lang="it-IT" dirty="0" smtClean="0"/>
              <a:t>medesimo </a:t>
            </a:r>
            <a:r>
              <a:rPr lang="it-IT" b="1" dirty="0" smtClean="0">
                <a:solidFill>
                  <a:schemeClr val="tx1"/>
                </a:solidFill>
              </a:rPr>
              <a:t>art</a:t>
            </a:r>
            <a:r>
              <a:rPr lang="it-IT" b="1" dirty="0">
                <a:solidFill>
                  <a:schemeClr val="tx1"/>
                </a:solidFill>
              </a:rPr>
              <a:t>. </a:t>
            </a:r>
            <a:r>
              <a:rPr lang="it-IT" b="1" dirty="0" smtClean="0">
                <a:solidFill>
                  <a:schemeClr val="tx1"/>
                </a:solidFill>
              </a:rPr>
              <a:t>47</a:t>
            </a:r>
            <a:r>
              <a:rPr lang="it-IT" b="1" dirty="0" smtClean="0">
                <a:solidFill>
                  <a:schemeClr val="tx1"/>
                </a:solidFill>
              </a:rPr>
              <a:t>,</a:t>
            </a:r>
            <a:r>
              <a:rPr lang="it-IT" b="1" dirty="0" smtClean="0">
                <a:solidFill>
                  <a:schemeClr val="tx1"/>
                </a:solidFill>
              </a:rPr>
              <a:t> l’ANAC ha adottato, </a:t>
            </a:r>
            <a:r>
              <a:rPr lang="it-IT" b="1" dirty="0">
                <a:solidFill>
                  <a:schemeClr val="tx1"/>
                </a:solidFill>
                <a:effectLst>
                  <a:outerShdw blurRad="38100" dist="38100" dir="2700000" algn="tl">
                    <a:srgbClr val="000000">
                      <a:alpha val="43137"/>
                    </a:srgbClr>
                  </a:outerShdw>
                </a:effectLst>
              </a:rPr>
              <a:t>in data 16/11/2016, </a:t>
            </a:r>
            <a:r>
              <a:rPr lang="it-IT" b="1" dirty="0" smtClean="0"/>
              <a:t>il </a:t>
            </a:r>
            <a:r>
              <a:rPr lang="it-IT" b="1" dirty="0" smtClean="0">
                <a:solidFill>
                  <a:schemeClr val="tx1"/>
                </a:solidFill>
              </a:rPr>
              <a:t>«</a:t>
            </a:r>
            <a:r>
              <a:rPr lang="it-IT" b="1" dirty="0">
                <a:solidFill>
                  <a:schemeClr val="tx1"/>
                </a:solidFill>
              </a:rPr>
              <a:t>Regolamento in materia di esercizio del potere </a:t>
            </a:r>
            <a:r>
              <a:rPr lang="it-IT" b="1" dirty="0" smtClean="0">
                <a:solidFill>
                  <a:schemeClr val="tx1"/>
                </a:solidFill>
              </a:rPr>
              <a:t>sanzionatorio </a:t>
            </a:r>
            <a:r>
              <a:rPr lang="it-IT" b="1" dirty="0">
                <a:solidFill>
                  <a:schemeClr val="tx1"/>
                </a:solidFill>
              </a:rPr>
              <a:t>ai sensi dell’art. 47 del D.lgs. 14 marzo 2013, n. 33, come modificato dal D.lgs.  25 maggio 2016, n. 97»;</a:t>
            </a:r>
          </a:p>
          <a:p>
            <a:pPr algn="just"/>
            <a:r>
              <a:rPr lang="it-IT" dirty="0" smtClean="0">
                <a:solidFill>
                  <a:schemeClr val="tx1"/>
                </a:solidFill>
              </a:rPr>
              <a:t>Nel </a:t>
            </a:r>
            <a:r>
              <a:rPr lang="it-IT" dirty="0" smtClean="0">
                <a:solidFill>
                  <a:schemeClr val="tx1"/>
                </a:solidFill>
              </a:rPr>
              <a:t>regolamento viene dettagliato il procedimento per l’irrogazione delle sanzioni di cui al citato art. 47. </a:t>
            </a:r>
            <a:r>
              <a:rPr lang="it-IT" u="sng" dirty="0" smtClean="0">
                <a:solidFill>
                  <a:schemeClr val="tx1"/>
                </a:solidFill>
              </a:rPr>
              <a:t>N</a:t>
            </a:r>
            <a:r>
              <a:rPr lang="it-IT" u="sng" dirty="0" smtClean="0"/>
              <a:t>ello </a:t>
            </a:r>
            <a:r>
              <a:rPr lang="it-IT" u="sng" dirty="0"/>
              <a:t>svolgimento dei compiti di vigilanza sul rispetto degli obblighi di pubblicazione, l’ANAC potrà avvalersi della Guardia di </a:t>
            </a:r>
            <a:r>
              <a:rPr lang="it-IT" u="sng" dirty="0" smtClean="0"/>
              <a:t>Finanza</a:t>
            </a:r>
            <a:endParaRPr lang="it-IT" b="1" i="1" u="sng" dirty="0"/>
          </a:p>
          <a:p>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23</a:t>
            </a:fld>
            <a:endParaRPr lang="en-US" dirty="0"/>
          </a:p>
        </p:txBody>
      </p:sp>
    </p:spTree>
    <p:extLst>
      <p:ext uri="{BB962C8B-B14F-4D97-AF65-F5344CB8AC3E}">
        <p14:creationId xmlns:p14="http://schemas.microsoft.com/office/powerpoint/2010/main" val="23987656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30392" y="379562"/>
            <a:ext cx="9870255" cy="1525438"/>
          </a:xfrm>
        </p:spPr>
        <p:txBody>
          <a:bodyPr/>
          <a:lstStyle/>
          <a:p>
            <a:pPr algn="ctr"/>
            <a:r>
              <a:rPr lang="it-IT" sz="2800" b="1" dirty="0" smtClean="0">
                <a:solidFill>
                  <a:srgbClr val="FF0000"/>
                </a:solidFill>
              </a:rPr>
              <a:t>13.  </a:t>
            </a:r>
            <a:r>
              <a:rPr lang="it-IT" sz="2800" b="1" dirty="0">
                <a:solidFill>
                  <a:srgbClr val="0000FF"/>
                </a:solidFill>
              </a:rPr>
              <a:t>PTPC 2016/2018 (DGR 714 del 15/11/2016 </a:t>
            </a:r>
            <a:br>
              <a:rPr lang="it-IT" sz="2800" b="1" dirty="0">
                <a:solidFill>
                  <a:srgbClr val="0000FF"/>
                </a:solidFill>
              </a:rPr>
            </a:br>
            <a:r>
              <a:rPr lang="it-IT" sz="2800" b="1" dirty="0" smtClean="0">
                <a:solidFill>
                  <a:srgbClr val="0000FF"/>
                </a:solidFill>
              </a:rPr>
              <a:t>	  Misure </a:t>
            </a:r>
            <a:r>
              <a:rPr lang="it-IT" sz="2800" b="1" dirty="0">
                <a:solidFill>
                  <a:srgbClr val="0000FF"/>
                </a:solidFill>
              </a:rPr>
              <a:t>di Monitoraggio e vigilanza sull’attuazione </a:t>
            </a:r>
            <a:r>
              <a:rPr lang="it-IT" sz="2800" b="1" dirty="0" smtClean="0">
                <a:solidFill>
                  <a:srgbClr val="0000FF"/>
                </a:solidFill>
              </a:rPr>
              <a:t>	   	  del </a:t>
            </a:r>
            <a:r>
              <a:rPr lang="it-IT" sz="2800" b="1" dirty="0">
                <a:solidFill>
                  <a:srgbClr val="0000FF"/>
                </a:solidFill>
              </a:rPr>
              <a:t>Programma</a:t>
            </a:r>
            <a:endParaRPr lang="it-IT" dirty="0"/>
          </a:p>
        </p:txBody>
      </p:sp>
      <p:sp>
        <p:nvSpPr>
          <p:cNvPr id="3" name="Segnaposto contenuto 2"/>
          <p:cNvSpPr>
            <a:spLocks noGrp="1"/>
          </p:cNvSpPr>
          <p:nvPr>
            <p:ph idx="1"/>
          </p:nvPr>
        </p:nvSpPr>
        <p:spPr>
          <a:xfrm>
            <a:off x="1311275" y="1811547"/>
            <a:ext cx="10084219" cy="4494361"/>
          </a:xfrm>
        </p:spPr>
        <p:txBody>
          <a:bodyPr/>
          <a:lstStyle/>
          <a:p>
            <a:pPr lvl="0" algn="just"/>
            <a:r>
              <a:rPr lang="it-IT" b="1" dirty="0">
                <a:solidFill>
                  <a:prstClr val="black"/>
                </a:solidFill>
              </a:rPr>
              <a:t>Gli adempimenti verranno monitorati anche dall’Organismo Indipendente di Valutazione</a:t>
            </a:r>
            <a:r>
              <a:rPr lang="it-IT" dirty="0">
                <a:solidFill>
                  <a:prstClr val="black"/>
                </a:solidFill>
              </a:rPr>
              <a:t> </a:t>
            </a:r>
            <a:r>
              <a:rPr lang="it-IT" b="1" dirty="0">
                <a:solidFill>
                  <a:prstClr val="black"/>
                </a:solidFill>
              </a:rPr>
              <a:t>(OIV</a:t>
            </a:r>
            <a:r>
              <a:rPr lang="it-IT" b="1" dirty="0" smtClean="0">
                <a:solidFill>
                  <a:prstClr val="black"/>
                </a:solidFill>
              </a:rPr>
              <a:t>), </a:t>
            </a:r>
            <a:r>
              <a:rPr lang="it-IT" dirty="0" smtClean="0">
                <a:solidFill>
                  <a:prstClr val="black"/>
                </a:solidFill>
              </a:rPr>
              <a:t>come </a:t>
            </a:r>
            <a:r>
              <a:rPr lang="it-IT" dirty="0">
                <a:solidFill>
                  <a:prstClr val="black"/>
                </a:solidFill>
              </a:rPr>
              <a:t>previsto </a:t>
            </a:r>
            <a:r>
              <a:rPr lang="it-IT" b="1" dirty="0">
                <a:solidFill>
                  <a:prstClr val="black"/>
                </a:solidFill>
              </a:rPr>
              <a:t>dall’art.44 del </a:t>
            </a:r>
            <a:r>
              <a:rPr lang="it-IT" b="1" dirty="0" err="1">
                <a:solidFill>
                  <a:prstClr val="black"/>
                </a:solidFill>
              </a:rPr>
              <a:t>D.Lgs.</a:t>
            </a:r>
            <a:r>
              <a:rPr lang="it-IT" b="1" dirty="0">
                <a:solidFill>
                  <a:prstClr val="black"/>
                </a:solidFill>
              </a:rPr>
              <a:t> n. 33/2013, </a:t>
            </a:r>
            <a:r>
              <a:rPr lang="it-IT" dirty="0">
                <a:solidFill>
                  <a:prstClr val="black"/>
                </a:solidFill>
              </a:rPr>
              <a:t>che utilizza le informazioni e i dati relativi all'attuazione degli obblighi di trasparenza </a:t>
            </a:r>
            <a:r>
              <a:rPr lang="it-IT" b="1" dirty="0">
                <a:solidFill>
                  <a:prstClr val="black"/>
                </a:solidFill>
              </a:rPr>
              <a:t>ai fini della misurazione e valutazione delle </a:t>
            </a:r>
            <a:r>
              <a:rPr lang="it-IT" b="1" dirty="0" smtClean="0">
                <a:solidFill>
                  <a:prstClr val="black"/>
                </a:solidFill>
              </a:rPr>
              <a:t>performance,</a:t>
            </a:r>
            <a:r>
              <a:rPr lang="it-IT" dirty="0" smtClean="0">
                <a:solidFill>
                  <a:prstClr val="black"/>
                </a:solidFill>
              </a:rPr>
              <a:t> </a:t>
            </a:r>
            <a:r>
              <a:rPr lang="it-IT" dirty="0">
                <a:solidFill>
                  <a:prstClr val="black"/>
                </a:solidFill>
              </a:rPr>
              <a:t>sia </a:t>
            </a:r>
            <a:r>
              <a:rPr lang="it-IT" dirty="0" smtClean="0">
                <a:solidFill>
                  <a:prstClr val="black"/>
                </a:solidFill>
              </a:rPr>
              <a:t>organizzativa, </a:t>
            </a:r>
            <a:r>
              <a:rPr lang="it-IT" dirty="0">
                <a:solidFill>
                  <a:prstClr val="black"/>
                </a:solidFill>
              </a:rPr>
              <a:t>sia </a:t>
            </a:r>
            <a:r>
              <a:rPr lang="it-IT" dirty="0" smtClean="0">
                <a:solidFill>
                  <a:prstClr val="black"/>
                </a:solidFill>
              </a:rPr>
              <a:t>individuale, </a:t>
            </a:r>
            <a:r>
              <a:rPr lang="it-IT" b="1" dirty="0">
                <a:solidFill>
                  <a:prstClr val="black"/>
                </a:solidFill>
              </a:rPr>
              <a:t>dei dirigenti responsabili della trasmissione dei </a:t>
            </a:r>
            <a:r>
              <a:rPr lang="it-IT" b="1" dirty="0" smtClean="0">
                <a:solidFill>
                  <a:prstClr val="black"/>
                </a:solidFill>
              </a:rPr>
              <a:t>dati</a:t>
            </a:r>
          </a:p>
          <a:p>
            <a:pPr lvl="0" algn="just"/>
            <a:r>
              <a:rPr lang="it-IT" dirty="0" smtClean="0">
                <a:solidFill>
                  <a:prstClr val="black"/>
                </a:solidFill>
              </a:rPr>
              <a:t>A tal fine </a:t>
            </a:r>
            <a:r>
              <a:rPr lang="it-IT" b="1" dirty="0" smtClean="0">
                <a:solidFill>
                  <a:prstClr val="black"/>
                </a:solidFill>
              </a:rPr>
              <a:t>l’OIV può chiedere al RPCT le informazioni e i documenti necessari </a:t>
            </a:r>
            <a:r>
              <a:rPr lang="it-IT" dirty="0" smtClean="0">
                <a:solidFill>
                  <a:prstClr val="black"/>
                </a:solidFill>
              </a:rPr>
              <a:t>per lo svolgimento del controllo e può effettuare audizioni di dipendenti</a:t>
            </a:r>
            <a:r>
              <a:rPr lang="it-IT" b="1" dirty="0" smtClean="0">
                <a:solidFill>
                  <a:prstClr val="black"/>
                </a:solidFill>
              </a:rPr>
              <a:t>. L’OIV stesso riferisce all’ANAC sullo stato di attuazione delle misure di </a:t>
            </a:r>
            <a:r>
              <a:rPr lang="it-IT" b="1" dirty="0" smtClean="0">
                <a:solidFill>
                  <a:prstClr val="black"/>
                </a:solidFill>
              </a:rPr>
              <a:t>prevenzione </a:t>
            </a:r>
            <a:r>
              <a:rPr lang="it-IT" b="1" dirty="0" smtClean="0">
                <a:solidFill>
                  <a:prstClr val="black"/>
                </a:solidFill>
              </a:rPr>
              <a:t>della corruzione e della trasparenza </a:t>
            </a:r>
            <a:r>
              <a:rPr lang="it-IT" dirty="0" smtClean="0">
                <a:solidFill>
                  <a:prstClr val="black"/>
                </a:solidFill>
              </a:rPr>
              <a:t>(art. 1, co. 8 bis della L. 190/2012)</a:t>
            </a:r>
            <a:endParaRPr lang="it-IT" dirty="0">
              <a:solidFill>
                <a:prstClr val="black"/>
              </a:solidFill>
            </a:endParaRPr>
          </a:p>
          <a:p>
            <a:pPr lvl="0" algn="just"/>
            <a:r>
              <a:rPr lang="it-IT" dirty="0">
                <a:solidFill>
                  <a:prstClr val="black"/>
                </a:solidFill>
              </a:rPr>
              <a:t>Si </a:t>
            </a:r>
            <a:r>
              <a:rPr lang="it-IT" dirty="0" smtClean="0">
                <a:solidFill>
                  <a:prstClr val="black"/>
                </a:solidFill>
              </a:rPr>
              <a:t>richiamano, </a:t>
            </a:r>
            <a:r>
              <a:rPr lang="it-IT" dirty="0">
                <a:solidFill>
                  <a:prstClr val="black"/>
                </a:solidFill>
              </a:rPr>
              <a:t>infine </a:t>
            </a:r>
            <a:r>
              <a:rPr lang="it-IT" dirty="0" smtClean="0">
                <a:solidFill>
                  <a:prstClr val="black"/>
                </a:solidFill>
              </a:rPr>
              <a:t>gli </a:t>
            </a:r>
            <a:r>
              <a:rPr lang="it-IT" b="1" dirty="0" smtClean="0">
                <a:solidFill>
                  <a:prstClr val="black"/>
                </a:solidFill>
              </a:rPr>
              <a:t>articoli 43 e 45 </a:t>
            </a:r>
            <a:r>
              <a:rPr lang="it-IT" b="1" dirty="0">
                <a:solidFill>
                  <a:prstClr val="black"/>
                </a:solidFill>
              </a:rPr>
              <a:t>del decreto </a:t>
            </a:r>
            <a:r>
              <a:rPr lang="it-IT" b="1" dirty="0" smtClean="0">
                <a:solidFill>
                  <a:prstClr val="black"/>
                </a:solidFill>
              </a:rPr>
              <a:t>33/2013 </a:t>
            </a:r>
            <a:r>
              <a:rPr lang="it-IT" dirty="0">
                <a:solidFill>
                  <a:prstClr val="black"/>
                </a:solidFill>
              </a:rPr>
              <a:t>che </a:t>
            </a:r>
            <a:r>
              <a:rPr lang="it-IT" dirty="0" smtClean="0">
                <a:solidFill>
                  <a:prstClr val="black"/>
                </a:solidFill>
              </a:rPr>
              <a:t>prevedono, rispettivamente, a carico del RPCT e dell’ANAC, l’onere di segnalazione </a:t>
            </a:r>
            <a:r>
              <a:rPr lang="it-IT" dirty="0">
                <a:solidFill>
                  <a:prstClr val="black"/>
                </a:solidFill>
              </a:rPr>
              <a:t>delle inadempienze relative agli obblighi di pubblicazione, ai fini </a:t>
            </a:r>
            <a:r>
              <a:rPr lang="it-IT" b="1" dirty="0">
                <a:solidFill>
                  <a:prstClr val="black"/>
                </a:solidFill>
              </a:rPr>
              <a:t>dell’attivazione di procedure disciplinari  e/o delle altre forme di responsabilità, da attivarsi anche con segnalazione alla competente sezione della Corte dei Conti</a:t>
            </a:r>
          </a:p>
          <a:p>
            <a:pPr lvl="0" algn="just"/>
            <a:endParaRPr lang="it-IT" b="1" dirty="0">
              <a:solidFill>
                <a:prstClr val="black"/>
              </a:solidFill>
            </a:endParaRPr>
          </a:p>
          <a:p>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24</a:t>
            </a:fld>
            <a:endParaRPr lang="en-US" dirty="0"/>
          </a:p>
        </p:txBody>
      </p:sp>
    </p:spTree>
    <p:extLst>
      <p:ext uri="{BB962C8B-B14F-4D97-AF65-F5344CB8AC3E}">
        <p14:creationId xmlns:p14="http://schemas.microsoft.com/office/powerpoint/2010/main" val="24401881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85262" y="379561"/>
            <a:ext cx="10317192" cy="1535503"/>
          </a:xfrm>
        </p:spPr>
        <p:txBody>
          <a:bodyPr/>
          <a:lstStyle/>
          <a:p>
            <a:pPr algn="ctr"/>
            <a:r>
              <a:rPr lang="it-IT" altLang="it-IT" sz="2800" b="1" dirty="0" smtClean="0">
                <a:solidFill>
                  <a:srgbClr val="FF0000"/>
                </a:solidFill>
              </a:rPr>
              <a:t>14.</a:t>
            </a:r>
            <a:r>
              <a:rPr lang="it-IT" altLang="it-IT" sz="2800" b="1" dirty="0" smtClean="0">
                <a:solidFill>
                  <a:srgbClr val="3333CC"/>
                </a:solidFill>
              </a:rPr>
              <a:t> Cenni al </a:t>
            </a:r>
            <a:r>
              <a:rPr lang="it-IT" altLang="it-IT" sz="2800" b="1" dirty="0">
                <a:solidFill>
                  <a:srgbClr val="3333CC"/>
                </a:solidFill>
              </a:rPr>
              <a:t>n</a:t>
            </a:r>
            <a:r>
              <a:rPr lang="it-IT" altLang="it-IT" sz="2800" b="1" dirty="0" smtClean="0">
                <a:solidFill>
                  <a:srgbClr val="3333CC"/>
                </a:solidFill>
              </a:rPr>
              <a:t>uovo </a:t>
            </a:r>
            <a:r>
              <a:rPr lang="it-IT" altLang="it-IT" sz="2800" b="1" dirty="0">
                <a:solidFill>
                  <a:srgbClr val="3333CC"/>
                </a:solidFill>
              </a:rPr>
              <a:t>accesso </a:t>
            </a:r>
            <a:r>
              <a:rPr lang="it-IT" altLang="it-IT" sz="2800" b="1" dirty="0" smtClean="0">
                <a:solidFill>
                  <a:srgbClr val="3333CC"/>
                </a:solidFill>
              </a:rPr>
              <a:t>civico</a:t>
            </a:r>
            <a:r>
              <a:rPr lang="it-IT" altLang="it-IT" sz="2800" b="1" dirty="0">
                <a:solidFill>
                  <a:srgbClr val="3333CC"/>
                </a:solidFill>
              </a:rPr>
              <a:t/>
            </a:r>
            <a:br>
              <a:rPr lang="it-IT" altLang="it-IT" sz="2800" b="1" dirty="0">
                <a:solidFill>
                  <a:srgbClr val="3333CC"/>
                </a:solidFill>
              </a:rPr>
            </a:br>
            <a:r>
              <a:rPr lang="it-IT" altLang="it-IT" sz="2800" b="1" dirty="0">
                <a:solidFill>
                  <a:srgbClr val="3333CC"/>
                </a:solidFill>
              </a:rPr>
              <a:t> </a:t>
            </a:r>
            <a:r>
              <a:rPr lang="it-IT" altLang="it-IT" sz="2800" b="1" dirty="0" smtClean="0">
                <a:solidFill>
                  <a:srgbClr val="3333CC"/>
                </a:solidFill>
              </a:rPr>
              <a:t>  Tipologie </a:t>
            </a:r>
            <a:r>
              <a:rPr lang="it-IT" altLang="it-IT" sz="2800" b="1" dirty="0">
                <a:solidFill>
                  <a:srgbClr val="3333CC"/>
                </a:solidFill>
              </a:rPr>
              <a:t>di accesso a seguito delle modifiche introdotte </a:t>
            </a:r>
            <a:r>
              <a:rPr lang="it-IT" altLang="it-IT" sz="2800" b="1" dirty="0" smtClean="0">
                <a:solidFill>
                  <a:srgbClr val="3333CC"/>
                </a:solidFill>
              </a:rPr>
              <a:t>al D. </a:t>
            </a:r>
            <a:r>
              <a:rPr lang="it-IT" altLang="it-IT" sz="2800" b="1" dirty="0" err="1" smtClean="0">
                <a:solidFill>
                  <a:srgbClr val="3333CC"/>
                </a:solidFill>
              </a:rPr>
              <a:t>Lgs</a:t>
            </a:r>
            <a:r>
              <a:rPr lang="it-IT" altLang="it-IT" sz="2800" b="1" dirty="0" smtClean="0">
                <a:solidFill>
                  <a:srgbClr val="3333CC"/>
                </a:solidFill>
              </a:rPr>
              <a:t>. 33/2013 dal D</a:t>
            </a:r>
            <a:r>
              <a:rPr lang="it-IT" altLang="it-IT" sz="2800" b="1" dirty="0">
                <a:solidFill>
                  <a:srgbClr val="3333CC"/>
                </a:solidFill>
              </a:rPr>
              <a:t>. </a:t>
            </a:r>
            <a:r>
              <a:rPr lang="it-IT" altLang="it-IT" sz="2800" b="1" dirty="0" err="1">
                <a:solidFill>
                  <a:srgbClr val="3333CC"/>
                </a:solidFill>
              </a:rPr>
              <a:t>Lgs</a:t>
            </a:r>
            <a:r>
              <a:rPr lang="it-IT" altLang="it-IT" sz="2800" b="1" dirty="0">
                <a:solidFill>
                  <a:srgbClr val="3333CC"/>
                </a:solidFill>
              </a:rPr>
              <a:t>. 25/05/2016, </a:t>
            </a:r>
            <a:r>
              <a:rPr lang="it-IT" altLang="it-IT" sz="2800" b="1" dirty="0" smtClean="0">
                <a:solidFill>
                  <a:srgbClr val="3333CC"/>
                </a:solidFill>
              </a:rPr>
              <a:t>n.97</a:t>
            </a:r>
            <a:br>
              <a:rPr lang="it-IT" altLang="it-IT" sz="2800" b="1" dirty="0" smtClean="0">
                <a:solidFill>
                  <a:srgbClr val="3333CC"/>
                </a:solidFill>
              </a:rPr>
            </a:br>
            <a:endParaRPr lang="it-IT" sz="2800" b="1" dirty="0">
              <a:solidFill>
                <a:srgbClr val="3333CC"/>
              </a:solidFill>
            </a:endParaRPr>
          </a:p>
        </p:txBody>
      </p:sp>
      <p:sp>
        <p:nvSpPr>
          <p:cNvPr id="3" name="Segnaposto contenuto 2"/>
          <p:cNvSpPr>
            <a:spLocks noGrp="1"/>
          </p:cNvSpPr>
          <p:nvPr>
            <p:ph idx="1"/>
          </p:nvPr>
        </p:nvSpPr>
        <p:spPr>
          <a:xfrm>
            <a:off x="1983105" y="2133599"/>
            <a:ext cx="9521507" cy="4603631"/>
          </a:xfrm>
        </p:spPr>
        <p:txBody>
          <a:bodyPr/>
          <a:lstStyle/>
          <a:p>
            <a:pPr algn="just"/>
            <a:r>
              <a:rPr lang="it-IT" altLang="it-IT" b="1" dirty="0">
                <a:solidFill>
                  <a:schemeClr val="tx1"/>
                </a:solidFill>
              </a:rPr>
              <a:t>L</a:t>
            </a:r>
            <a:r>
              <a:rPr lang="it-IT" altLang="it-IT" b="1" dirty="0" smtClean="0">
                <a:solidFill>
                  <a:schemeClr val="tx1"/>
                </a:solidFill>
              </a:rPr>
              <a:t>’</a:t>
            </a:r>
            <a:r>
              <a:rPr lang="it-IT" altLang="it-IT" b="1" u="sng" dirty="0" smtClean="0">
                <a:solidFill>
                  <a:schemeClr val="tx1"/>
                </a:solidFill>
              </a:rPr>
              <a:t>accesso </a:t>
            </a:r>
            <a:r>
              <a:rPr lang="it-IT" altLang="it-IT" b="1" u="sng" dirty="0">
                <a:solidFill>
                  <a:schemeClr val="tx1"/>
                </a:solidFill>
              </a:rPr>
              <a:t>civico generalizzato</a:t>
            </a:r>
            <a:r>
              <a:rPr lang="it-IT" altLang="it-IT" dirty="0">
                <a:solidFill>
                  <a:schemeClr val="tx1"/>
                </a:solidFill>
              </a:rPr>
              <a:t>, che riprende i modelli del </a:t>
            </a:r>
            <a:r>
              <a:rPr lang="it-IT" altLang="it-IT" b="1" dirty="0">
                <a:solidFill>
                  <a:schemeClr val="tx1"/>
                </a:solidFill>
              </a:rPr>
              <a:t>FOIA (</a:t>
            </a:r>
            <a:r>
              <a:rPr lang="it-IT" altLang="it-IT" b="1" i="1" dirty="0" err="1">
                <a:solidFill>
                  <a:schemeClr val="tx1"/>
                </a:solidFill>
              </a:rPr>
              <a:t>Freedom</a:t>
            </a:r>
            <a:r>
              <a:rPr lang="it-IT" altLang="it-IT" b="1" i="1" dirty="0">
                <a:solidFill>
                  <a:schemeClr val="tx1"/>
                </a:solidFill>
              </a:rPr>
              <a:t> of information </a:t>
            </a:r>
            <a:r>
              <a:rPr lang="it-IT" altLang="it-IT" b="1" i="1" dirty="0" err="1">
                <a:solidFill>
                  <a:schemeClr val="tx1"/>
                </a:solidFill>
              </a:rPr>
              <a:t>act</a:t>
            </a:r>
            <a:r>
              <a:rPr lang="it-IT" altLang="it-IT" b="1" dirty="0">
                <a:solidFill>
                  <a:schemeClr val="tx1"/>
                </a:solidFill>
              </a:rPr>
              <a:t>) </a:t>
            </a:r>
            <a:r>
              <a:rPr lang="it-IT" altLang="it-IT" dirty="0">
                <a:solidFill>
                  <a:schemeClr val="tx1"/>
                </a:solidFill>
              </a:rPr>
              <a:t>di origine anglosassone,  </a:t>
            </a:r>
            <a:r>
              <a:rPr lang="it-IT" altLang="it-IT" u="sng" dirty="0" smtClean="0">
                <a:solidFill>
                  <a:schemeClr val="tx1"/>
                </a:solidFill>
              </a:rPr>
              <a:t>costituisce </a:t>
            </a:r>
            <a:r>
              <a:rPr lang="it-IT" altLang="it-IT" u="sng" dirty="0">
                <a:solidFill>
                  <a:schemeClr val="tx1"/>
                </a:solidFill>
              </a:rPr>
              <a:t>una delle principali novità introdotte </a:t>
            </a:r>
            <a:r>
              <a:rPr lang="it-IT" altLang="it-IT" u="sng" dirty="0" smtClean="0">
                <a:solidFill>
                  <a:schemeClr val="tx1"/>
                </a:solidFill>
              </a:rPr>
              <a:t>dal. Decreto 97/2016 </a:t>
            </a:r>
            <a:r>
              <a:rPr lang="it-IT" altLang="it-IT" dirty="0" smtClean="0">
                <a:solidFill>
                  <a:schemeClr val="tx1"/>
                </a:solidFill>
              </a:rPr>
              <a:t>ed </a:t>
            </a:r>
            <a:r>
              <a:rPr lang="it-IT" altLang="it-IT" dirty="0">
                <a:solidFill>
                  <a:schemeClr val="tx1"/>
                </a:solidFill>
              </a:rPr>
              <a:t>è volto a favorire forme diffuse di controllo sul perseguimento delle funzioni </a:t>
            </a:r>
            <a:r>
              <a:rPr lang="it-IT" altLang="it-IT" dirty="0" smtClean="0">
                <a:solidFill>
                  <a:schemeClr val="tx1"/>
                </a:solidFill>
              </a:rPr>
              <a:t>istituzionali e </a:t>
            </a:r>
            <a:r>
              <a:rPr lang="it-IT" altLang="it-IT" dirty="0">
                <a:solidFill>
                  <a:schemeClr val="tx1"/>
                </a:solidFill>
              </a:rPr>
              <a:t>sull’utilizzo delle risorse pubbliche </a:t>
            </a:r>
            <a:r>
              <a:rPr lang="it-IT" altLang="it-IT" dirty="0" smtClean="0">
                <a:solidFill>
                  <a:schemeClr val="tx1"/>
                </a:solidFill>
              </a:rPr>
              <a:t>nonché </a:t>
            </a:r>
            <a:r>
              <a:rPr lang="it-IT" altLang="it-IT" dirty="0">
                <a:solidFill>
                  <a:schemeClr val="tx1"/>
                </a:solidFill>
              </a:rPr>
              <a:t>di promuovere la partecipazione al dibattito </a:t>
            </a:r>
            <a:r>
              <a:rPr lang="it-IT" altLang="it-IT" dirty="0" smtClean="0">
                <a:solidFill>
                  <a:schemeClr val="tx1"/>
                </a:solidFill>
              </a:rPr>
              <a:t>pubblico;</a:t>
            </a:r>
            <a:endParaRPr lang="it-IT" altLang="it-IT" u="sng" dirty="0">
              <a:solidFill>
                <a:schemeClr val="tx1"/>
              </a:solidFill>
            </a:endParaRPr>
          </a:p>
          <a:p>
            <a:pPr algn="just"/>
            <a:r>
              <a:rPr lang="it-IT" altLang="it-IT" b="1" dirty="0" smtClean="0">
                <a:solidFill>
                  <a:schemeClr val="tx1"/>
                </a:solidFill>
              </a:rPr>
              <a:t>L’art</a:t>
            </a:r>
            <a:r>
              <a:rPr lang="it-IT" altLang="it-IT" b="1" dirty="0">
                <a:solidFill>
                  <a:schemeClr val="tx1"/>
                </a:solidFill>
              </a:rPr>
              <a:t>. 5, co. </a:t>
            </a:r>
            <a:r>
              <a:rPr lang="it-IT" altLang="it-IT" b="1" dirty="0" smtClean="0">
                <a:solidFill>
                  <a:schemeClr val="tx1"/>
                </a:solidFill>
              </a:rPr>
              <a:t>2 del decreto 33/2013 </a:t>
            </a:r>
            <a:r>
              <a:rPr lang="it-IT" altLang="it-IT" dirty="0" smtClean="0">
                <a:solidFill>
                  <a:schemeClr val="tx1"/>
                </a:solidFill>
              </a:rPr>
              <a:t>recita: </a:t>
            </a:r>
            <a:r>
              <a:rPr lang="it-IT" altLang="it-IT" dirty="0" smtClean="0">
                <a:solidFill>
                  <a:schemeClr val="tx1"/>
                </a:solidFill>
              </a:rPr>
              <a:t>«</a:t>
            </a:r>
            <a:r>
              <a:rPr lang="it-IT" altLang="it-IT" i="1" dirty="0" smtClean="0">
                <a:solidFill>
                  <a:schemeClr val="tx1"/>
                </a:solidFill>
              </a:rPr>
              <a:t>chiunque </a:t>
            </a:r>
            <a:r>
              <a:rPr lang="it-IT" altLang="it-IT" i="1" dirty="0">
                <a:solidFill>
                  <a:schemeClr val="tx1"/>
                </a:solidFill>
              </a:rPr>
              <a:t>ha diritto di accedere ai dati e ai documenti detenuti dalle pubbliche amministrazioni, </a:t>
            </a:r>
            <a:r>
              <a:rPr lang="it-IT" altLang="it-IT" i="1" u="sng" dirty="0">
                <a:solidFill>
                  <a:schemeClr val="tx1"/>
                </a:solidFill>
              </a:rPr>
              <a:t>ulteriori rispetto a quelli oggetto di pubblicazione ai sensi del presente decreto</a:t>
            </a:r>
            <a:r>
              <a:rPr lang="it-IT" altLang="it-IT" i="1" dirty="0">
                <a:solidFill>
                  <a:schemeClr val="tx1"/>
                </a:solidFill>
              </a:rPr>
              <a:t>, nel rispetto dei limiti relativi alla tutela di interessi pubblici e privati giuridicamente rilevanti, secondo quanto previsto </a:t>
            </a:r>
            <a:r>
              <a:rPr lang="it-IT" altLang="it-IT" i="1" dirty="0" smtClean="0">
                <a:solidFill>
                  <a:schemeClr val="tx1"/>
                </a:solidFill>
              </a:rPr>
              <a:t>dall’art</a:t>
            </a:r>
            <a:r>
              <a:rPr lang="it-IT" altLang="it-IT" i="1" dirty="0">
                <a:solidFill>
                  <a:schemeClr val="tx1"/>
                </a:solidFill>
              </a:rPr>
              <a:t>. </a:t>
            </a:r>
            <a:r>
              <a:rPr lang="it-IT" altLang="it-IT" i="1" dirty="0" smtClean="0">
                <a:solidFill>
                  <a:schemeClr val="tx1"/>
                </a:solidFill>
              </a:rPr>
              <a:t>5-bis» </a:t>
            </a:r>
            <a:r>
              <a:rPr lang="it-IT" altLang="it-IT" dirty="0" smtClean="0">
                <a:solidFill>
                  <a:schemeClr val="tx1"/>
                </a:solidFill>
              </a:rPr>
              <a:t>. A tale scopo è utile richiamare anche le recenti Linee Guida che l’ANAC ha posto in consultazione sino ai primi di dicembre e che verranno prossimamente adottate in via definitiva.</a:t>
            </a:r>
            <a:endParaRPr lang="it-IT" altLang="it-IT" dirty="0" smtClean="0">
              <a:solidFill>
                <a:schemeClr val="tx1"/>
              </a:solidFill>
            </a:endParaRPr>
          </a:p>
          <a:p>
            <a:pPr algn="just"/>
            <a:r>
              <a:rPr lang="it-IT" altLang="it-IT" b="1" u="sng" dirty="0" smtClean="0">
                <a:solidFill>
                  <a:schemeClr val="tx1"/>
                </a:solidFill>
              </a:rPr>
              <a:t>L’accesso civico generalizzato</a:t>
            </a:r>
            <a:r>
              <a:rPr lang="it-IT" altLang="it-IT" b="1" dirty="0" smtClean="0">
                <a:solidFill>
                  <a:schemeClr val="tx1"/>
                </a:solidFill>
              </a:rPr>
              <a:t> è un </a:t>
            </a:r>
            <a:r>
              <a:rPr lang="it-IT" altLang="it-IT" b="1" dirty="0">
                <a:solidFill>
                  <a:schemeClr val="tx1"/>
                </a:solidFill>
              </a:rPr>
              <a:t>diritto </a:t>
            </a:r>
            <a:r>
              <a:rPr lang="it-IT" altLang="it-IT" b="1" dirty="0" smtClean="0">
                <a:solidFill>
                  <a:schemeClr val="tx1"/>
                </a:solidFill>
              </a:rPr>
              <a:t>non </a:t>
            </a:r>
            <a:r>
              <a:rPr lang="it-IT" altLang="it-IT" b="1" dirty="0">
                <a:solidFill>
                  <a:schemeClr val="tx1"/>
                </a:solidFill>
              </a:rPr>
              <a:t>condizionato dalla titolarità di situazioni giuridicamente </a:t>
            </a:r>
            <a:r>
              <a:rPr lang="it-IT" altLang="it-IT" dirty="0">
                <a:solidFill>
                  <a:schemeClr val="tx1"/>
                </a:solidFill>
              </a:rPr>
              <a:t>rilevanti ed avente ad oggetto tutti i dati e i documenti e informazioni detenuti dalle pubbliche </a:t>
            </a:r>
            <a:r>
              <a:rPr lang="it-IT" altLang="it-IT" dirty="0" smtClean="0">
                <a:solidFill>
                  <a:schemeClr val="tx1"/>
                </a:solidFill>
              </a:rPr>
              <a:t>amministrazioni.</a:t>
            </a:r>
            <a:endParaRPr lang="it-IT" dirty="0">
              <a:solidFill>
                <a:schemeClr val="tx1"/>
              </a:solidFill>
            </a:endParaRPr>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25</a:t>
            </a:fld>
            <a:endParaRPr lang="en-US" dirty="0"/>
          </a:p>
        </p:txBody>
      </p:sp>
    </p:spTree>
    <p:extLst>
      <p:ext uri="{BB962C8B-B14F-4D97-AF65-F5344CB8AC3E}">
        <p14:creationId xmlns:p14="http://schemas.microsoft.com/office/powerpoint/2010/main" val="35272431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1766" y="624110"/>
            <a:ext cx="9878881" cy="1280890"/>
          </a:xfrm>
        </p:spPr>
        <p:txBody>
          <a:bodyPr/>
          <a:lstStyle/>
          <a:p>
            <a:pPr algn="ctr"/>
            <a:r>
              <a:rPr lang="it-IT" altLang="it-IT" sz="2800" b="1" dirty="0" smtClean="0">
                <a:solidFill>
                  <a:srgbClr val="FF0000"/>
                </a:solidFill>
              </a:rPr>
              <a:t>12.</a:t>
            </a:r>
            <a:r>
              <a:rPr lang="it-IT" altLang="it-IT" sz="2800" b="1" dirty="0" smtClean="0">
                <a:solidFill>
                  <a:srgbClr val="3333CC"/>
                </a:solidFill>
              </a:rPr>
              <a:t> Tipologie di accesso a seguito delle modifiche introdotte dal D</a:t>
            </a:r>
            <a:r>
              <a:rPr lang="it-IT" altLang="it-IT" sz="2800" b="1" dirty="0">
                <a:solidFill>
                  <a:srgbClr val="3333CC"/>
                </a:solidFill>
              </a:rPr>
              <a:t>. </a:t>
            </a:r>
            <a:r>
              <a:rPr lang="it-IT" altLang="it-IT" sz="2800" b="1" dirty="0" err="1">
                <a:solidFill>
                  <a:srgbClr val="3333CC"/>
                </a:solidFill>
              </a:rPr>
              <a:t>Lgs</a:t>
            </a:r>
            <a:r>
              <a:rPr lang="it-IT" altLang="it-IT" sz="2800" b="1" dirty="0">
                <a:solidFill>
                  <a:srgbClr val="3333CC"/>
                </a:solidFill>
              </a:rPr>
              <a:t>. 25/05/2016, </a:t>
            </a:r>
            <a:r>
              <a:rPr lang="it-IT" altLang="it-IT" sz="2800" b="1" dirty="0" smtClean="0">
                <a:solidFill>
                  <a:srgbClr val="3333CC"/>
                </a:solidFill>
              </a:rPr>
              <a:t>n.97</a:t>
            </a:r>
            <a:br>
              <a:rPr lang="it-IT" altLang="it-IT" sz="2800" b="1" dirty="0" smtClean="0">
                <a:solidFill>
                  <a:srgbClr val="3333CC"/>
                </a:solidFill>
              </a:rPr>
            </a:br>
            <a:endParaRPr lang="it-IT" b="1" dirty="0">
              <a:solidFill>
                <a:srgbClr val="3333CC"/>
              </a:solidFill>
            </a:endParaRPr>
          </a:p>
        </p:txBody>
      </p:sp>
      <p:sp>
        <p:nvSpPr>
          <p:cNvPr id="3" name="Segnaposto contenuto 2"/>
          <p:cNvSpPr>
            <a:spLocks noGrp="1"/>
          </p:cNvSpPr>
          <p:nvPr>
            <p:ph idx="1"/>
          </p:nvPr>
        </p:nvSpPr>
        <p:spPr>
          <a:xfrm>
            <a:off x="1983105" y="1733910"/>
            <a:ext cx="9521507" cy="4882550"/>
          </a:xfrm>
        </p:spPr>
        <p:txBody>
          <a:bodyPr/>
          <a:lstStyle/>
          <a:p>
            <a:pPr algn="just"/>
            <a:r>
              <a:rPr lang="it-IT" i="1" u="sng" dirty="0"/>
              <a:t>L’accesso </a:t>
            </a:r>
            <a:r>
              <a:rPr lang="it-IT" i="1" u="sng" dirty="0" smtClean="0"/>
              <a:t>generalizzato</a:t>
            </a:r>
            <a:r>
              <a:rPr lang="it-IT" i="1" dirty="0" smtClean="0"/>
              <a:t>, però, </a:t>
            </a:r>
            <a:r>
              <a:rPr lang="it-IT" dirty="0"/>
              <a:t>non sostituisce </a:t>
            </a:r>
            <a:r>
              <a:rPr lang="it-IT" b="1" u="sng" dirty="0"/>
              <a:t>l’accesso civico “</a:t>
            </a:r>
            <a:r>
              <a:rPr lang="it-IT" b="1" u="sng" dirty="0" smtClean="0"/>
              <a:t>semplice</a:t>
            </a:r>
            <a:r>
              <a:rPr lang="it-IT" b="1" dirty="0" smtClean="0"/>
              <a:t>“  </a:t>
            </a:r>
            <a:r>
              <a:rPr lang="it-IT" dirty="0" smtClean="0"/>
              <a:t>di cui  </a:t>
            </a:r>
            <a:r>
              <a:rPr lang="it-IT" b="1" dirty="0" smtClean="0"/>
              <a:t>all’art</a:t>
            </a:r>
            <a:r>
              <a:rPr lang="it-IT" b="1" dirty="0"/>
              <a:t>. 5, </a:t>
            </a:r>
            <a:r>
              <a:rPr lang="it-IT" b="1" dirty="0" smtClean="0"/>
              <a:t>co. </a:t>
            </a:r>
            <a:r>
              <a:rPr lang="it-IT" b="1" dirty="0"/>
              <a:t>1 </a:t>
            </a:r>
            <a:r>
              <a:rPr lang="it-IT" dirty="0"/>
              <a:t>del decreto trasparenza, </a:t>
            </a:r>
            <a:r>
              <a:rPr lang="it-IT" dirty="0" smtClean="0"/>
              <a:t>già disciplinato </a:t>
            </a:r>
            <a:r>
              <a:rPr lang="it-IT" dirty="0"/>
              <a:t>nel citato decreto </a:t>
            </a:r>
            <a:r>
              <a:rPr lang="it-IT" dirty="0" smtClean="0"/>
              <a:t>ancora</a:t>
            </a:r>
            <a:r>
              <a:rPr lang="it-IT" dirty="0" smtClean="0"/>
              <a:t> </a:t>
            </a:r>
            <a:r>
              <a:rPr lang="it-IT" dirty="0"/>
              <a:t>prima delle modifiche </a:t>
            </a:r>
            <a:r>
              <a:rPr lang="it-IT" dirty="0" smtClean="0"/>
              <a:t>introdotte ad </a:t>
            </a:r>
            <a:r>
              <a:rPr lang="it-IT" dirty="0"/>
              <a:t>opera del d.lgs. 97/2016</a:t>
            </a:r>
            <a:r>
              <a:rPr lang="it-IT" dirty="0" smtClean="0"/>
              <a:t>.</a:t>
            </a:r>
          </a:p>
          <a:p>
            <a:pPr algn="just"/>
            <a:r>
              <a:rPr lang="it-IT" b="1" u="sng" dirty="0" smtClean="0"/>
              <a:t>L’accesso </a:t>
            </a:r>
            <a:r>
              <a:rPr lang="it-IT" b="1" u="sng" dirty="0"/>
              <a:t>civico “</a:t>
            </a:r>
            <a:r>
              <a:rPr lang="it-IT" b="1" u="sng" dirty="0" smtClean="0"/>
              <a:t>semplice</a:t>
            </a:r>
            <a:r>
              <a:rPr lang="it-IT" b="1" u="sng" dirty="0" smtClean="0"/>
              <a:t>“, come definito nel citato comma 1 dell’art. 5 del decreto 33/2013,  </a:t>
            </a:r>
            <a:r>
              <a:rPr lang="it-IT" b="1" u="sng" dirty="0" smtClean="0"/>
              <a:t>rimane </a:t>
            </a:r>
            <a:r>
              <a:rPr lang="it-IT" b="1" u="sng" dirty="0"/>
              <a:t>circoscritto ai soli atti, documenti e informazioni oggetto di obblighi di pubblicazione e costituisce un rimedio alla mancata osservanza degli obblighi di pubblicazione imposti dalla legge,</a:t>
            </a:r>
            <a:r>
              <a:rPr lang="it-IT" dirty="0"/>
              <a:t> </a:t>
            </a:r>
            <a:r>
              <a:rPr lang="it-IT" dirty="0" smtClean="0"/>
              <a:t>contrapponendo </a:t>
            </a:r>
            <a:r>
              <a:rPr lang="it-IT" dirty="0"/>
              <a:t>al </a:t>
            </a:r>
            <a:r>
              <a:rPr lang="it-IT" u="sng" dirty="0"/>
              <a:t>dovere </a:t>
            </a:r>
            <a:r>
              <a:rPr lang="it-IT" dirty="0"/>
              <a:t>di pubblicazione, </a:t>
            </a:r>
            <a:r>
              <a:rPr lang="it-IT" u="sng" dirty="0"/>
              <a:t>il diritto </a:t>
            </a:r>
            <a:r>
              <a:rPr lang="it-IT" dirty="0"/>
              <a:t>del privato di accedere ai documenti, dati e informazioni interessati </a:t>
            </a:r>
            <a:r>
              <a:rPr lang="it-IT" dirty="0" smtClean="0"/>
              <a:t>dall’inadempienza;</a:t>
            </a:r>
            <a:endParaRPr lang="it-IT" dirty="0"/>
          </a:p>
          <a:p>
            <a:pPr algn="just"/>
            <a:r>
              <a:rPr lang="it-IT" i="1" u="sng" dirty="0"/>
              <a:t>L’accesso generalizzato </a:t>
            </a:r>
            <a:r>
              <a:rPr lang="it-IT" dirty="0"/>
              <a:t>deve essere anche tenuto distinto dalla disciplina </a:t>
            </a:r>
            <a:r>
              <a:rPr lang="it-IT" b="1" dirty="0"/>
              <a:t>dell’accesso ai documenti amministrativi di cui agli articoli 22 e seguenti della legge 7 agosto 1990, n. 241 </a:t>
            </a:r>
            <a:r>
              <a:rPr lang="it-IT" dirty="0"/>
              <a:t>(d’ora in poi “</a:t>
            </a:r>
            <a:r>
              <a:rPr lang="it-IT" b="1" u="sng" dirty="0"/>
              <a:t>accesso documentale</a:t>
            </a:r>
            <a:r>
              <a:rPr lang="it-IT" dirty="0"/>
              <a:t>”). </a:t>
            </a:r>
            <a:r>
              <a:rPr lang="it-IT" u="sng" dirty="0"/>
              <a:t>La finalità dell’accesso documentale ex l. 241/90 </a:t>
            </a:r>
            <a:r>
              <a:rPr lang="it-IT" u="sng" dirty="0" smtClean="0"/>
              <a:t>è quella </a:t>
            </a:r>
            <a:r>
              <a:rPr lang="it-IT" u="sng" dirty="0"/>
              <a:t>di porre i soggetti interessati in grado di esercitare al meglio le facoltà - partecipative e/o oppositive e difensive </a:t>
            </a:r>
            <a:r>
              <a:rPr lang="it-IT" u="sng" dirty="0" smtClean="0"/>
              <a:t>che </a:t>
            </a:r>
            <a:r>
              <a:rPr lang="it-IT" u="sng" dirty="0"/>
              <a:t>l'ordinamento attribuisce loro </a:t>
            </a:r>
            <a:r>
              <a:rPr lang="it-IT" b="1" u="sng" dirty="0"/>
              <a:t>a tutela delle posizioni giuridiche qualificate di cui sono titolari.</a:t>
            </a:r>
            <a:endParaRPr lang="it-IT" b="1" u="sng" dirty="0">
              <a:solidFill>
                <a:schemeClr val="tx1"/>
              </a:solidFill>
            </a:endParaRPr>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26</a:t>
            </a:fld>
            <a:endParaRPr lang="en-US" dirty="0"/>
          </a:p>
        </p:txBody>
      </p:sp>
    </p:spTree>
    <p:extLst>
      <p:ext uri="{BB962C8B-B14F-4D97-AF65-F5344CB8AC3E}">
        <p14:creationId xmlns:p14="http://schemas.microsoft.com/office/powerpoint/2010/main" val="13341897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44128" y="60385"/>
            <a:ext cx="10429336" cy="1820173"/>
          </a:xfrm>
        </p:spPr>
        <p:txBody>
          <a:bodyPr/>
          <a:lstStyle/>
          <a:p>
            <a:pPr algn="ctr"/>
            <a:r>
              <a:rPr lang="it-IT" sz="2800" b="1" dirty="0" smtClean="0">
                <a:solidFill>
                  <a:srgbClr val="FF0000"/>
                </a:solidFill>
              </a:rPr>
              <a:t>12.</a:t>
            </a:r>
            <a:r>
              <a:rPr lang="it-IT" sz="2800" dirty="0" smtClean="0">
                <a:solidFill>
                  <a:srgbClr val="3333CC"/>
                </a:solidFill>
              </a:rPr>
              <a:t> </a:t>
            </a:r>
            <a:r>
              <a:rPr lang="it-IT" altLang="it-IT" sz="2800" b="1" dirty="0" smtClean="0">
                <a:solidFill>
                  <a:srgbClr val="3333CC"/>
                </a:solidFill>
              </a:rPr>
              <a:t>Tipologie </a:t>
            </a:r>
            <a:r>
              <a:rPr lang="it-IT" altLang="it-IT" sz="2800" b="1" dirty="0">
                <a:solidFill>
                  <a:srgbClr val="3333CC"/>
                </a:solidFill>
              </a:rPr>
              <a:t>di accesso a seguito delle modifiche introdotte dal D. </a:t>
            </a:r>
            <a:r>
              <a:rPr lang="it-IT" altLang="it-IT" sz="2800" b="1" dirty="0" err="1">
                <a:solidFill>
                  <a:srgbClr val="3333CC"/>
                </a:solidFill>
              </a:rPr>
              <a:t>Lgs</a:t>
            </a:r>
            <a:r>
              <a:rPr lang="it-IT" altLang="it-IT" sz="2800" b="1" dirty="0">
                <a:solidFill>
                  <a:srgbClr val="3333CC"/>
                </a:solidFill>
              </a:rPr>
              <a:t>. 25/05/2016, </a:t>
            </a:r>
            <a:r>
              <a:rPr lang="it-IT" altLang="it-IT" sz="2800" b="1" dirty="0" smtClean="0">
                <a:solidFill>
                  <a:srgbClr val="3333CC"/>
                </a:solidFill>
              </a:rPr>
              <a:t>n.97</a:t>
            </a:r>
            <a:br>
              <a:rPr lang="it-IT" altLang="it-IT" sz="2800" b="1" dirty="0" smtClean="0">
                <a:solidFill>
                  <a:srgbClr val="3333CC"/>
                </a:solidFill>
              </a:rPr>
            </a:br>
            <a:r>
              <a:rPr lang="it-IT" sz="2800" b="1" dirty="0" smtClean="0">
                <a:solidFill>
                  <a:srgbClr val="3333CC"/>
                </a:solidFill>
              </a:rPr>
              <a:t>Esercizio </a:t>
            </a:r>
            <a:r>
              <a:rPr lang="it-IT" sz="2800" b="1" dirty="0">
                <a:solidFill>
                  <a:srgbClr val="3333CC"/>
                </a:solidFill>
              </a:rPr>
              <a:t>del </a:t>
            </a:r>
            <a:r>
              <a:rPr lang="it-IT" sz="2800" b="1" dirty="0" smtClean="0">
                <a:solidFill>
                  <a:srgbClr val="3333CC"/>
                </a:solidFill>
              </a:rPr>
              <a:t>diritto </a:t>
            </a:r>
            <a:br>
              <a:rPr lang="it-IT" sz="2800" b="1" dirty="0" smtClean="0">
                <a:solidFill>
                  <a:srgbClr val="3333CC"/>
                </a:solidFill>
              </a:rPr>
            </a:br>
            <a:r>
              <a:rPr lang="it-IT" sz="2800" b="1" u="sng" dirty="0" smtClean="0">
                <a:solidFill>
                  <a:srgbClr val="3333CC"/>
                </a:solidFill>
              </a:rPr>
              <a:t>A chi va presentata l’istanza?</a:t>
            </a:r>
            <a:br>
              <a:rPr lang="it-IT" sz="2800" b="1" u="sng" dirty="0" smtClean="0">
                <a:solidFill>
                  <a:srgbClr val="3333CC"/>
                </a:solidFill>
              </a:rPr>
            </a:br>
            <a:endParaRPr lang="it-IT" sz="2800" b="1" u="sng" dirty="0">
              <a:solidFill>
                <a:srgbClr val="3333CC"/>
              </a:solidFill>
            </a:endParaRPr>
          </a:p>
        </p:txBody>
      </p:sp>
      <p:sp>
        <p:nvSpPr>
          <p:cNvPr id="3" name="Segnaposto contenuto 2"/>
          <p:cNvSpPr>
            <a:spLocks noGrp="1"/>
          </p:cNvSpPr>
          <p:nvPr>
            <p:ph idx="1"/>
          </p:nvPr>
        </p:nvSpPr>
        <p:spPr>
          <a:xfrm>
            <a:off x="1311275" y="1880558"/>
            <a:ext cx="10196483" cy="4520242"/>
          </a:xfrm>
        </p:spPr>
        <p:txBody>
          <a:bodyPr/>
          <a:lstStyle/>
          <a:p>
            <a:pPr algn="just"/>
            <a:r>
              <a:rPr lang="it-IT" b="1" dirty="0" smtClean="0"/>
              <a:t>L’art. 5, co. 3 del </a:t>
            </a:r>
            <a:r>
              <a:rPr lang="it-IT" b="1" dirty="0" err="1" smtClean="0"/>
              <a:t>D.Lgs.</a:t>
            </a:r>
            <a:r>
              <a:rPr lang="it-IT" b="1" dirty="0" smtClean="0"/>
              <a:t> 33/2013</a:t>
            </a:r>
            <a:r>
              <a:rPr lang="it-IT" dirty="0" smtClean="0"/>
              <a:t>, </a:t>
            </a:r>
            <a:r>
              <a:rPr lang="it-IT" u="sng" dirty="0" smtClean="0"/>
              <a:t>definisce le modalità di inoltro dell’istanza di accesso. </a:t>
            </a:r>
            <a:r>
              <a:rPr lang="it-IT" u="sng" dirty="0"/>
              <a:t>D</a:t>
            </a:r>
            <a:r>
              <a:rPr lang="it-IT" u="sng" dirty="0" smtClean="0"/>
              <a:t>i seguito si sintetizzano i soggetti cui la stessa va indirizzata in base alle 3 tipologie di accesso individuate:</a:t>
            </a:r>
            <a:endParaRPr lang="it-IT" u="sng" dirty="0"/>
          </a:p>
          <a:p>
            <a:pPr algn="just"/>
            <a:r>
              <a:rPr lang="it-IT" dirty="0" smtClean="0"/>
              <a:t>Per </a:t>
            </a:r>
            <a:r>
              <a:rPr lang="it-IT" b="1" u="sng" dirty="0" smtClean="0"/>
              <a:t>l’ACCESSO GENERALIZZATO</a:t>
            </a:r>
            <a:r>
              <a:rPr lang="it-IT" dirty="0" smtClean="0"/>
              <a:t>: l’istanza va indirizzata </a:t>
            </a:r>
            <a:r>
              <a:rPr lang="it-IT" b="1" dirty="0" smtClean="0"/>
              <a:t>all'ufficio </a:t>
            </a:r>
            <a:r>
              <a:rPr lang="it-IT" b="1" dirty="0"/>
              <a:t>che detiene i dati, le informazioni o i </a:t>
            </a:r>
            <a:r>
              <a:rPr lang="it-IT" b="1" dirty="0" smtClean="0"/>
              <a:t>documenti</a:t>
            </a:r>
            <a:r>
              <a:rPr lang="it-IT" dirty="0" smtClean="0"/>
              <a:t>, o all'Ufficio Relazioni </a:t>
            </a:r>
            <a:r>
              <a:rPr lang="it-IT" dirty="0"/>
              <a:t>con il </a:t>
            </a:r>
            <a:r>
              <a:rPr lang="it-IT" dirty="0" smtClean="0"/>
              <a:t>Pubblico </a:t>
            </a:r>
            <a:r>
              <a:rPr lang="it-IT" b="1" dirty="0" smtClean="0"/>
              <a:t>(URP)</a:t>
            </a:r>
            <a:r>
              <a:rPr lang="it-IT" dirty="0" smtClean="0"/>
              <a:t>che supporterà il cittadino nell’individuazione della Struttura competente; </a:t>
            </a:r>
            <a:endParaRPr lang="it-IT" dirty="0"/>
          </a:p>
          <a:p>
            <a:pPr algn="just"/>
            <a:r>
              <a:rPr lang="it-IT" dirty="0" smtClean="0"/>
              <a:t>Per </a:t>
            </a:r>
            <a:r>
              <a:rPr lang="it-IT" b="1" u="sng" dirty="0" smtClean="0"/>
              <a:t>l’ACCESSO CIVICO SEMPLICE</a:t>
            </a:r>
            <a:r>
              <a:rPr lang="it-IT" b="1" dirty="0" smtClean="0"/>
              <a:t>: </a:t>
            </a:r>
            <a:r>
              <a:rPr lang="it-IT" dirty="0" smtClean="0"/>
              <a:t>l’istanza va indirizzata </a:t>
            </a:r>
            <a:r>
              <a:rPr lang="it-IT" b="1" dirty="0" smtClean="0"/>
              <a:t>al Responsabile della Prevenzione della Corruzione  e della Trasparenza (RPCT) </a:t>
            </a:r>
            <a:r>
              <a:rPr lang="it-IT" dirty="0" smtClean="0"/>
              <a:t>responsabile della corretta pubblicazione dei dati nella sezione Amministrazione Trasparente;</a:t>
            </a:r>
            <a:endParaRPr lang="it-IT" b="1" dirty="0"/>
          </a:p>
          <a:p>
            <a:pPr algn="just"/>
            <a:r>
              <a:rPr lang="it-IT" dirty="0" smtClean="0"/>
              <a:t>Per </a:t>
            </a:r>
            <a:r>
              <a:rPr lang="it-IT" b="1" u="sng" dirty="0" smtClean="0"/>
              <a:t>l’ACCESSO DOCUMENTALE  ex L. 241/90</a:t>
            </a:r>
            <a:r>
              <a:rPr lang="it-IT" b="1" dirty="0" smtClean="0"/>
              <a:t>: </a:t>
            </a:r>
            <a:r>
              <a:rPr lang="it-IT" dirty="0"/>
              <a:t>l’istanza va indirizzata </a:t>
            </a:r>
            <a:r>
              <a:rPr lang="it-IT" b="1" dirty="0"/>
              <a:t>all'ufficio che detiene i dati, le informazioni o i documenti</a:t>
            </a:r>
            <a:r>
              <a:rPr lang="it-IT" dirty="0"/>
              <a:t>, </a:t>
            </a:r>
            <a:r>
              <a:rPr lang="it-IT" dirty="0" smtClean="0"/>
              <a:t>del quale il cittadino ha avuto notizia al momento della comunicazione dell’inizio del procedimento.</a:t>
            </a:r>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27</a:t>
            </a:fld>
            <a:endParaRPr lang="en-US" dirty="0"/>
          </a:p>
        </p:txBody>
      </p:sp>
    </p:spTree>
    <p:extLst>
      <p:ext uri="{BB962C8B-B14F-4D97-AF65-F5344CB8AC3E}">
        <p14:creationId xmlns:p14="http://schemas.microsoft.com/office/powerpoint/2010/main" val="2917982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5731" y="172528"/>
            <a:ext cx="9878881" cy="1130061"/>
          </a:xfrm>
        </p:spPr>
        <p:txBody>
          <a:bodyPr/>
          <a:lstStyle/>
          <a:p>
            <a:pPr algn="ctr"/>
            <a:r>
              <a:rPr lang="it-IT" altLang="it-IT" sz="2800" b="1" dirty="0" smtClean="0">
                <a:solidFill>
                  <a:srgbClr val="FF0000"/>
                </a:solidFill>
              </a:rPr>
              <a:t>12.</a:t>
            </a:r>
            <a:r>
              <a:rPr lang="it-IT" altLang="it-IT" sz="2800" dirty="0" smtClean="0">
                <a:solidFill>
                  <a:srgbClr val="3333CC"/>
                </a:solidFill>
              </a:rPr>
              <a:t> </a:t>
            </a:r>
            <a:r>
              <a:rPr lang="it-IT" altLang="it-IT" sz="2800" b="1" dirty="0" smtClean="0">
                <a:solidFill>
                  <a:srgbClr val="3333CC"/>
                </a:solidFill>
              </a:rPr>
              <a:t>Nuovo </a:t>
            </a:r>
            <a:r>
              <a:rPr lang="it-IT" altLang="it-IT" sz="2800" b="1" dirty="0">
                <a:solidFill>
                  <a:srgbClr val="3333CC"/>
                </a:solidFill>
              </a:rPr>
              <a:t>accesso civico (art. 5 e 5-bis D. </a:t>
            </a:r>
            <a:r>
              <a:rPr lang="it-IT" altLang="it-IT" sz="2800" b="1" dirty="0" err="1">
                <a:solidFill>
                  <a:srgbClr val="3333CC"/>
                </a:solidFill>
              </a:rPr>
              <a:t>Lgs</a:t>
            </a:r>
            <a:r>
              <a:rPr lang="it-IT" altLang="it-IT" sz="2800" b="1" dirty="0">
                <a:solidFill>
                  <a:srgbClr val="3333CC"/>
                </a:solidFill>
              </a:rPr>
              <a:t> 33/2013)</a:t>
            </a:r>
            <a:br>
              <a:rPr lang="it-IT" altLang="it-IT" sz="2800" b="1" dirty="0">
                <a:solidFill>
                  <a:srgbClr val="3333CC"/>
                </a:solidFill>
              </a:rPr>
            </a:br>
            <a:r>
              <a:rPr lang="it-IT" altLang="it-IT" sz="2800" b="1" dirty="0">
                <a:solidFill>
                  <a:srgbClr val="3333CC"/>
                </a:solidFill>
              </a:rPr>
              <a:t>M</a:t>
            </a:r>
            <a:r>
              <a:rPr lang="it-IT" altLang="it-IT" sz="2800" b="1" dirty="0" smtClean="0">
                <a:solidFill>
                  <a:srgbClr val="3333CC"/>
                </a:solidFill>
              </a:rPr>
              <a:t>otivi </a:t>
            </a:r>
            <a:r>
              <a:rPr lang="it-IT" altLang="it-IT" sz="2800" b="1" dirty="0">
                <a:solidFill>
                  <a:srgbClr val="3333CC"/>
                </a:solidFill>
              </a:rPr>
              <a:t>di </a:t>
            </a:r>
            <a:r>
              <a:rPr lang="it-IT" altLang="it-IT" sz="2800" b="1" dirty="0" smtClean="0">
                <a:solidFill>
                  <a:srgbClr val="3333CC"/>
                </a:solidFill>
              </a:rPr>
              <a:t>rigetto</a:t>
            </a:r>
            <a:endParaRPr lang="it-IT" sz="2800" b="1" dirty="0">
              <a:solidFill>
                <a:srgbClr val="3333CC"/>
              </a:solidFill>
            </a:endParaRPr>
          </a:p>
        </p:txBody>
      </p:sp>
      <p:sp>
        <p:nvSpPr>
          <p:cNvPr id="3" name="Segnaposto contenuto 2"/>
          <p:cNvSpPr>
            <a:spLocks noGrp="1"/>
          </p:cNvSpPr>
          <p:nvPr>
            <p:ph idx="1"/>
          </p:nvPr>
        </p:nvSpPr>
        <p:spPr>
          <a:xfrm>
            <a:off x="1207699" y="1388853"/>
            <a:ext cx="10127410" cy="5098211"/>
          </a:xfrm>
        </p:spPr>
        <p:txBody>
          <a:bodyPr/>
          <a:lstStyle/>
          <a:p>
            <a:pPr algn="just"/>
            <a:r>
              <a:rPr lang="it-IT" dirty="0"/>
              <a:t>La disciplina dell’</a:t>
            </a:r>
            <a:r>
              <a:rPr lang="it-IT" u="sng" dirty="0"/>
              <a:t>accesso civico generalizzato </a:t>
            </a:r>
            <a:r>
              <a:rPr lang="it-IT" dirty="0"/>
              <a:t>prevede la possibilità di rigettare l’istanza </a:t>
            </a:r>
            <a:r>
              <a:rPr lang="it-IT" dirty="0" smtClean="0"/>
              <a:t>per </a:t>
            </a:r>
            <a:r>
              <a:rPr lang="it-IT" dirty="0"/>
              <a:t>evitare un pregiudizio concreto alla tutela di uno degli interessi pubblici elencati </a:t>
            </a:r>
            <a:r>
              <a:rPr lang="it-IT" b="1" dirty="0"/>
              <a:t>nel nuovo art. 5-bis, </a:t>
            </a:r>
            <a:r>
              <a:rPr lang="it-IT" b="1" dirty="0" smtClean="0"/>
              <a:t>co.1 </a:t>
            </a:r>
            <a:r>
              <a:rPr lang="it-IT" b="1" dirty="0"/>
              <a:t>del d.lgs. n. 33/2013</a:t>
            </a:r>
            <a:r>
              <a:rPr lang="it-IT" dirty="0"/>
              <a:t>, </a:t>
            </a:r>
            <a:r>
              <a:rPr lang="it-IT" dirty="0" smtClean="0"/>
              <a:t>cui si fa  rinvio</a:t>
            </a:r>
            <a:endParaRPr lang="it-IT" dirty="0"/>
          </a:p>
          <a:p>
            <a:pPr algn="just"/>
            <a:r>
              <a:rPr lang="it-IT" dirty="0"/>
              <a:t>Oltre ai </a:t>
            </a:r>
            <a:r>
              <a:rPr lang="it-IT" dirty="0" smtClean="0"/>
              <a:t>casi individuati nel comma 1, che riguardano marginalmente le regioni, si evidenzia che </a:t>
            </a:r>
            <a:r>
              <a:rPr lang="it-IT" b="1" dirty="0" smtClean="0"/>
              <a:t>il comma </a:t>
            </a:r>
            <a:r>
              <a:rPr lang="it-IT" b="1" dirty="0"/>
              <a:t>2 </a:t>
            </a:r>
            <a:r>
              <a:rPr lang="it-IT" b="1" dirty="0" smtClean="0"/>
              <a:t>del medesimo art</a:t>
            </a:r>
            <a:r>
              <a:rPr lang="it-IT" b="1" dirty="0"/>
              <a:t>. 5-</a:t>
            </a:r>
            <a:r>
              <a:rPr lang="it-IT" b="1" i="1" dirty="0"/>
              <a:t>bis</a:t>
            </a:r>
            <a:r>
              <a:rPr lang="it-IT" b="1" dirty="0"/>
              <a:t>, </a:t>
            </a:r>
            <a:r>
              <a:rPr lang="it-IT" dirty="0" smtClean="0"/>
              <a:t>prevede</a:t>
            </a:r>
            <a:r>
              <a:rPr lang="it-IT" b="1" dirty="0" smtClean="0"/>
              <a:t>  </a:t>
            </a:r>
            <a:r>
              <a:rPr lang="it-IT" u="sng" dirty="0"/>
              <a:t>che l’accesso civico </a:t>
            </a:r>
            <a:r>
              <a:rPr lang="it-IT" u="sng" dirty="0" smtClean="0"/>
              <a:t>possa essere </a:t>
            </a:r>
            <a:r>
              <a:rPr lang="it-IT" u="sng" dirty="0"/>
              <a:t>rifiutato</a:t>
            </a:r>
            <a:r>
              <a:rPr lang="it-IT" dirty="0"/>
              <a:t> se il diniego è necessario per evitare il pregiudizio concreto alla tutela degli interessi privati specificamente indicati dalla norma e </a:t>
            </a:r>
            <a:r>
              <a:rPr lang="it-IT" dirty="0" smtClean="0"/>
              <a:t>cioè: </a:t>
            </a:r>
            <a:r>
              <a:rPr lang="it-IT" u="sng" dirty="0" smtClean="0"/>
              <a:t>protezione </a:t>
            </a:r>
            <a:r>
              <a:rPr lang="it-IT" u="sng" dirty="0"/>
              <a:t>dei dati </a:t>
            </a:r>
            <a:r>
              <a:rPr lang="it-IT" u="sng" dirty="0" smtClean="0"/>
              <a:t>personali; </a:t>
            </a:r>
            <a:r>
              <a:rPr lang="it-IT" u="sng" dirty="0"/>
              <a:t>libertà e segretezza della </a:t>
            </a:r>
            <a:r>
              <a:rPr lang="it-IT" u="sng" dirty="0" smtClean="0"/>
              <a:t>corrispondenza e interessi </a:t>
            </a:r>
            <a:r>
              <a:rPr lang="it-IT" u="sng" dirty="0"/>
              <a:t>economici e commerciali di una persona fisica o giuridica, ivi compresi proprietà intellettuale, diritto d'autore e segreti </a:t>
            </a:r>
            <a:r>
              <a:rPr lang="it-IT" u="sng" dirty="0" smtClean="0"/>
              <a:t>commerciali. </a:t>
            </a:r>
            <a:endParaRPr lang="it-IT" u="sng" dirty="0" smtClean="0"/>
          </a:p>
          <a:p>
            <a:pPr algn="just"/>
            <a:r>
              <a:rPr lang="it-IT" dirty="0" smtClean="0"/>
              <a:t>L’Accesso Civico non può essere rifiutato quando, per la tutela dei casi di cui ai commi 1 e 2 dell’ ART. 5 Bis, sia sufficiente far ricorso all’istituto del differimento</a:t>
            </a:r>
            <a:endParaRPr lang="it-IT" dirty="0" smtClean="0"/>
          </a:p>
          <a:p>
            <a:pPr algn="just"/>
            <a:r>
              <a:rPr lang="it-IT" dirty="0" smtClean="0"/>
              <a:t>In </a:t>
            </a:r>
            <a:r>
              <a:rPr lang="it-IT" dirty="0" smtClean="0"/>
              <a:t>attesa di un auspicabile specifico regolamento  ognuno dovrà valutare caso per caso.</a:t>
            </a:r>
            <a:endParaRPr lang="it-IT" dirty="0"/>
          </a:p>
          <a:p>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28</a:t>
            </a:fld>
            <a:endParaRPr lang="en-US" dirty="0"/>
          </a:p>
        </p:txBody>
      </p:sp>
    </p:spTree>
    <p:extLst>
      <p:ext uri="{BB962C8B-B14F-4D97-AF65-F5344CB8AC3E}">
        <p14:creationId xmlns:p14="http://schemas.microsoft.com/office/powerpoint/2010/main" val="9084077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04514" y="383059"/>
            <a:ext cx="9896133" cy="1393983"/>
          </a:xfrm>
        </p:spPr>
        <p:txBody>
          <a:bodyPr/>
          <a:lstStyle/>
          <a:p>
            <a:pPr algn="ctr"/>
            <a:r>
              <a:rPr lang="it-IT" altLang="it-IT" sz="2800" b="1" dirty="0" smtClean="0">
                <a:solidFill>
                  <a:srgbClr val="3333CC"/>
                </a:solidFill>
              </a:rPr>
              <a:t> </a:t>
            </a:r>
            <a:r>
              <a:rPr lang="it-IT" altLang="it-IT" sz="2800" b="1" dirty="0" smtClean="0">
                <a:solidFill>
                  <a:srgbClr val="FF0000"/>
                </a:solidFill>
              </a:rPr>
              <a:t>12.</a:t>
            </a:r>
            <a:r>
              <a:rPr lang="it-IT" altLang="it-IT" sz="2800" b="1" dirty="0" smtClean="0">
                <a:solidFill>
                  <a:srgbClr val="3333CC"/>
                </a:solidFill>
              </a:rPr>
              <a:t> Nuovo </a:t>
            </a:r>
            <a:r>
              <a:rPr lang="it-IT" altLang="it-IT" sz="2800" b="1" dirty="0">
                <a:solidFill>
                  <a:srgbClr val="3333CC"/>
                </a:solidFill>
              </a:rPr>
              <a:t>accesso civico (art. 5 e 5-bis D. </a:t>
            </a:r>
            <a:r>
              <a:rPr lang="it-IT" altLang="it-IT" sz="2800" b="1" dirty="0" err="1">
                <a:solidFill>
                  <a:srgbClr val="3333CC"/>
                </a:solidFill>
              </a:rPr>
              <a:t>Lgs</a:t>
            </a:r>
            <a:r>
              <a:rPr lang="it-IT" altLang="it-IT" sz="2800" b="1" dirty="0">
                <a:solidFill>
                  <a:srgbClr val="3333CC"/>
                </a:solidFill>
              </a:rPr>
              <a:t> 33/2013)</a:t>
            </a:r>
            <a:br>
              <a:rPr lang="it-IT" altLang="it-IT" sz="2800" b="1" dirty="0">
                <a:solidFill>
                  <a:srgbClr val="3333CC"/>
                </a:solidFill>
              </a:rPr>
            </a:br>
            <a:r>
              <a:rPr lang="it-IT" altLang="it-IT" sz="2800" b="1" dirty="0" smtClean="0">
                <a:solidFill>
                  <a:srgbClr val="3333CC"/>
                </a:solidFill>
              </a:rPr>
              <a:t>Obbligo di </a:t>
            </a:r>
            <a:r>
              <a:rPr lang="it-IT" altLang="it-IT" sz="2800" b="1" dirty="0" smtClean="0">
                <a:solidFill>
                  <a:srgbClr val="3333CC"/>
                </a:solidFill>
              </a:rPr>
              <a:t>conclusione del procedimento di accesso  </a:t>
            </a:r>
            <a:r>
              <a:rPr lang="it-IT" altLang="it-IT" sz="2800" b="1" dirty="0" smtClean="0">
                <a:solidFill>
                  <a:srgbClr val="3333CC"/>
                </a:solidFill>
              </a:rPr>
              <a:t>e sanzioni per inadempienze</a:t>
            </a:r>
            <a:endParaRPr lang="it-IT" sz="2800" b="1" dirty="0"/>
          </a:p>
        </p:txBody>
      </p:sp>
      <p:sp>
        <p:nvSpPr>
          <p:cNvPr id="3" name="Segnaposto contenuto 2"/>
          <p:cNvSpPr>
            <a:spLocks noGrp="1"/>
          </p:cNvSpPr>
          <p:nvPr>
            <p:ph idx="1"/>
          </p:nvPr>
        </p:nvSpPr>
        <p:spPr>
          <a:xfrm>
            <a:off x="1604514" y="1777042"/>
            <a:ext cx="10227902" cy="4649637"/>
          </a:xfrm>
        </p:spPr>
        <p:txBody>
          <a:bodyPr/>
          <a:lstStyle/>
          <a:p>
            <a:pPr algn="just"/>
            <a:r>
              <a:rPr lang="it-IT" dirty="0" smtClean="0"/>
              <a:t>Il </a:t>
            </a:r>
            <a:r>
              <a:rPr lang="it-IT" b="1" dirty="0" smtClean="0"/>
              <a:t>comma 6</a:t>
            </a:r>
            <a:r>
              <a:rPr lang="it-IT" b="1" dirty="0"/>
              <a:t> </a:t>
            </a:r>
            <a:r>
              <a:rPr lang="it-IT" b="1" dirty="0" smtClean="0"/>
              <a:t>dell’art. 5</a:t>
            </a:r>
            <a:r>
              <a:rPr lang="it-IT" dirty="0" smtClean="0"/>
              <a:t>, </a:t>
            </a:r>
            <a:r>
              <a:rPr lang="it-IT" b="1" dirty="0" smtClean="0"/>
              <a:t>del decreto 33 </a:t>
            </a:r>
            <a:r>
              <a:rPr lang="it-IT" dirty="0" smtClean="0"/>
              <a:t>sancisce che </a:t>
            </a:r>
            <a:r>
              <a:rPr lang="it-IT" u="sng" dirty="0" smtClean="0"/>
              <a:t>il </a:t>
            </a:r>
            <a:r>
              <a:rPr lang="it-IT" u="sng" dirty="0"/>
              <a:t>procedimento di accesso civico deve concludersi con provvedimento espresso e motivato nel termine di trenta giorni dalla presentazione dell'istanza con la comunicazione al richiedente e agli eventuali controinteressati. </a:t>
            </a:r>
            <a:endParaRPr lang="it-IT" u="sng" dirty="0" smtClean="0"/>
          </a:p>
          <a:p>
            <a:pPr algn="just"/>
            <a:r>
              <a:rPr lang="it-IT" b="1" dirty="0" smtClean="0"/>
              <a:t>L’Art</a:t>
            </a:r>
            <a:r>
              <a:rPr lang="it-IT" b="1" dirty="0"/>
              <a:t>. </a:t>
            </a:r>
            <a:r>
              <a:rPr lang="it-IT" b="1" dirty="0" smtClean="0"/>
              <a:t>46 del decreto 33 </a:t>
            </a:r>
            <a:r>
              <a:rPr lang="it-IT" dirty="0" smtClean="0"/>
              <a:t>dispone in materia di  </a:t>
            </a:r>
            <a:r>
              <a:rPr lang="it-IT" b="1" dirty="0"/>
              <a:t>Responsabilità derivante dalla violazione delle disposizioni in materia di obblighi di pubblicazione e di accesso </a:t>
            </a:r>
            <a:r>
              <a:rPr lang="it-IT" b="1" dirty="0" smtClean="0"/>
              <a:t>civico</a:t>
            </a:r>
            <a:endParaRPr lang="it-IT" dirty="0" smtClean="0"/>
          </a:p>
          <a:p>
            <a:pPr algn="just"/>
            <a:r>
              <a:rPr lang="it-IT" b="1" dirty="0" smtClean="0"/>
              <a:t> </a:t>
            </a:r>
            <a:r>
              <a:rPr lang="it-IT" b="1" u="sng" dirty="0"/>
              <a:t>L'inadempimento degli obblighi di pubblicazione </a:t>
            </a:r>
            <a:r>
              <a:rPr lang="it-IT" dirty="0"/>
              <a:t>previsti dalla normativa vigente </a:t>
            </a:r>
            <a:r>
              <a:rPr lang="it-IT" b="1" u="sng" dirty="0"/>
              <a:t>e</a:t>
            </a:r>
            <a:r>
              <a:rPr lang="it-IT" u="sng" dirty="0"/>
              <a:t> </a:t>
            </a:r>
            <a:r>
              <a:rPr lang="it-IT" b="1" u="sng" dirty="0"/>
              <a:t>il rifiuto, il differimento e la limitazione dell'accesso civico</a:t>
            </a:r>
            <a:r>
              <a:rPr lang="it-IT" dirty="0"/>
              <a:t>, al di fuori delle ipotesi previste dall'articolo 5-bis, </a:t>
            </a:r>
            <a:r>
              <a:rPr lang="it-IT" b="1" u="sng" dirty="0"/>
              <a:t>costituiscono elemento di valutazione della responsabilità dirigenziale,</a:t>
            </a:r>
            <a:r>
              <a:rPr lang="it-IT" u="sng" dirty="0"/>
              <a:t> </a:t>
            </a:r>
            <a:r>
              <a:rPr lang="it-IT" b="1" u="sng" dirty="0" smtClean="0"/>
              <a:t>ed eventuale </a:t>
            </a:r>
            <a:r>
              <a:rPr lang="it-IT" b="1" u="sng" dirty="0"/>
              <a:t>causa di responsabilità per danno all'immagine dell'amministrazione </a:t>
            </a:r>
            <a:r>
              <a:rPr lang="it-IT" u="sng" dirty="0"/>
              <a:t>e sono comunque valutati ai fini della corresponsione della retribuzione di risultato e del trattamento accessorio collegato alla performance individuale dei responsabili. </a:t>
            </a:r>
            <a:endParaRPr lang="it-IT" u="sng" dirty="0" smtClean="0"/>
          </a:p>
          <a:p>
            <a:pPr algn="just"/>
            <a:r>
              <a:rPr lang="it-IT" sz="1600" dirty="0"/>
              <a:t>2.</a:t>
            </a:r>
            <a:r>
              <a:rPr lang="it-IT" dirty="0" smtClean="0"/>
              <a:t> </a:t>
            </a:r>
            <a:r>
              <a:rPr lang="it-IT" b="1" dirty="0" smtClean="0"/>
              <a:t>Il </a:t>
            </a:r>
            <a:r>
              <a:rPr lang="it-IT" b="1" dirty="0"/>
              <a:t>responsabile non risponde dell'inadempimento degli obblighi di cui al comma 1 se prova che tale inadempimento è dipeso da causa a lui non imputabile</a:t>
            </a:r>
            <a:r>
              <a:rPr lang="it-IT" dirty="0"/>
              <a:t>.</a:t>
            </a:r>
          </a:p>
          <a:p>
            <a:pPr marL="0" indent="0">
              <a:buNone/>
            </a:pPr>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29</a:t>
            </a:fld>
            <a:endParaRPr lang="en-US" dirty="0"/>
          </a:p>
        </p:txBody>
      </p:sp>
    </p:spTree>
    <p:extLst>
      <p:ext uri="{BB962C8B-B14F-4D97-AF65-F5344CB8AC3E}">
        <p14:creationId xmlns:p14="http://schemas.microsoft.com/office/powerpoint/2010/main" val="36122705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3105" y="98854"/>
            <a:ext cx="9517542" cy="1165701"/>
          </a:xfrm>
        </p:spPr>
        <p:txBody>
          <a:bodyPr/>
          <a:lstStyle/>
          <a:p>
            <a:r>
              <a:rPr lang="it-IT" b="1" dirty="0" smtClean="0">
                <a:solidFill>
                  <a:srgbClr val="FF0000"/>
                </a:solidFill>
              </a:rPr>
              <a:t>1.</a:t>
            </a:r>
            <a:r>
              <a:rPr lang="it-IT" dirty="0" smtClean="0">
                <a:solidFill>
                  <a:srgbClr val="002060"/>
                </a:solidFill>
              </a:rPr>
              <a:t> </a:t>
            </a:r>
            <a:r>
              <a:rPr lang="it-IT" dirty="0" smtClean="0">
                <a:solidFill>
                  <a:srgbClr val="0070C0"/>
                </a:solidFill>
              </a:rPr>
              <a:t>Evoluzione del contesto normativo di riferimento.</a:t>
            </a:r>
            <a:endParaRPr lang="it-IT" b="1" dirty="0">
              <a:solidFill>
                <a:srgbClr val="0070C0"/>
              </a:solidFill>
            </a:endParaRPr>
          </a:p>
        </p:txBody>
      </p:sp>
      <p:sp>
        <p:nvSpPr>
          <p:cNvPr id="3" name="Segnaposto contenuto 2"/>
          <p:cNvSpPr>
            <a:spLocks noGrp="1"/>
          </p:cNvSpPr>
          <p:nvPr>
            <p:ph idx="1"/>
          </p:nvPr>
        </p:nvSpPr>
        <p:spPr>
          <a:xfrm>
            <a:off x="1311275" y="1152525"/>
            <a:ext cx="9928944" cy="5593445"/>
          </a:xfrm>
        </p:spPr>
        <p:txBody>
          <a:bodyPr/>
          <a:lstStyle/>
          <a:p>
            <a:pPr marL="0" indent="0" algn="just">
              <a:buNone/>
            </a:pPr>
            <a:r>
              <a:rPr lang="it-IT" b="1" dirty="0" smtClean="0">
                <a:solidFill>
                  <a:srgbClr val="C00000"/>
                </a:solidFill>
              </a:rPr>
              <a:t>- </a:t>
            </a:r>
            <a:r>
              <a:rPr lang="it-IT" b="1" dirty="0" smtClean="0"/>
              <a:t>Legge </a:t>
            </a:r>
            <a:r>
              <a:rPr lang="it-IT" b="1" dirty="0"/>
              <a:t>6 novembre 2012, n. 190</a:t>
            </a:r>
            <a:r>
              <a:rPr lang="it-IT" dirty="0"/>
              <a:t>, entrata in vigore il 28 novembre 2012, ha approvato le "</a:t>
            </a:r>
            <a:r>
              <a:rPr lang="it-IT" dirty="0">
                <a:solidFill>
                  <a:srgbClr val="0070C0"/>
                </a:solidFill>
              </a:rPr>
              <a:t>Disposizioni per la prevenzione e la repressione della corruzione e dell'illegalità nella pubblica amministrazione</a:t>
            </a:r>
            <a:r>
              <a:rPr lang="it-IT" dirty="0"/>
              <a:t>."</a:t>
            </a:r>
          </a:p>
          <a:p>
            <a:pPr marL="0" indent="0" algn="just">
              <a:buNone/>
            </a:pPr>
            <a:r>
              <a:rPr lang="it-IT" b="1" dirty="0" smtClean="0">
                <a:solidFill>
                  <a:srgbClr val="C00000"/>
                </a:solidFill>
              </a:rPr>
              <a:t>- </a:t>
            </a:r>
            <a:r>
              <a:rPr lang="it-IT" b="1" dirty="0" smtClean="0"/>
              <a:t>D.lgs. 31 </a:t>
            </a:r>
            <a:r>
              <a:rPr lang="it-IT" b="1" dirty="0"/>
              <a:t>dicembre 2012, n. 235 </a:t>
            </a:r>
            <a:r>
              <a:rPr lang="it-IT" dirty="0"/>
              <a:t>“Testo unico delle disposizioni in materia di </a:t>
            </a:r>
            <a:r>
              <a:rPr lang="it-IT" dirty="0" err="1"/>
              <a:t>incandidabilità</a:t>
            </a:r>
            <a:r>
              <a:rPr lang="it-IT" dirty="0"/>
              <a:t> e di </a:t>
            </a:r>
            <a:r>
              <a:rPr lang="it-IT" u="sng" dirty="0"/>
              <a:t>divieto di ricoprire cariche elettive e di Governo </a:t>
            </a:r>
            <a:r>
              <a:rPr lang="it-IT" dirty="0"/>
              <a:t>conseguenti a sentenze definitive di condanna per delitti non colposi, a norma dell'articolo 1, comma 63, della legge 6 novembre 2012, n. 190</a:t>
            </a:r>
            <a:r>
              <a:rPr lang="it-IT" dirty="0" smtClean="0"/>
              <a:t>”;</a:t>
            </a:r>
          </a:p>
          <a:p>
            <a:pPr marL="0" indent="0" algn="just">
              <a:buNone/>
            </a:pPr>
            <a:r>
              <a:rPr lang="it-IT" b="1" dirty="0" smtClean="0">
                <a:solidFill>
                  <a:srgbClr val="C00000"/>
                </a:solidFill>
              </a:rPr>
              <a:t>- </a:t>
            </a:r>
            <a:r>
              <a:rPr lang="it-IT" b="1" dirty="0" smtClean="0"/>
              <a:t>D.lgs. 4 </a:t>
            </a:r>
            <a:r>
              <a:rPr lang="it-IT" b="1" dirty="0"/>
              <a:t>marzo 2013, n. 33 </a:t>
            </a:r>
            <a:r>
              <a:rPr lang="it-IT" dirty="0"/>
              <a:t>“</a:t>
            </a:r>
            <a:r>
              <a:rPr lang="it-IT" dirty="0">
                <a:solidFill>
                  <a:srgbClr val="0070C0"/>
                </a:solidFill>
              </a:rPr>
              <a:t>Riordino della disciplina riguardante gli obblighi di pubblicità, trasparenza e diffusione di informazioni da parte delle pubbliche amministrazioni,</a:t>
            </a:r>
            <a:r>
              <a:rPr lang="it-IT" dirty="0"/>
              <a:t> approvato dal Governo il 15 febbraio 2013, in attuazione di commi 35 e 36 dell’art. 1 della l. n.190 del 2012”;</a:t>
            </a:r>
          </a:p>
          <a:p>
            <a:pPr marL="0" indent="0" algn="just">
              <a:buNone/>
            </a:pPr>
            <a:r>
              <a:rPr lang="it-IT" b="1" dirty="0" smtClean="0">
                <a:solidFill>
                  <a:srgbClr val="C00000"/>
                </a:solidFill>
              </a:rPr>
              <a:t>- </a:t>
            </a:r>
            <a:r>
              <a:rPr lang="it-IT" b="1" dirty="0" smtClean="0"/>
              <a:t>D.lgs</a:t>
            </a:r>
            <a:r>
              <a:rPr lang="it-IT" b="1" dirty="0"/>
              <a:t>. </a:t>
            </a:r>
            <a:r>
              <a:rPr lang="it-IT" b="1" dirty="0" smtClean="0"/>
              <a:t>8 </a:t>
            </a:r>
            <a:r>
              <a:rPr lang="it-IT" b="1" dirty="0"/>
              <a:t>aprile 2013, n. 39 </a:t>
            </a:r>
            <a:r>
              <a:rPr lang="it-IT" dirty="0"/>
              <a:t>“</a:t>
            </a:r>
            <a:r>
              <a:rPr lang="it-IT" dirty="0">
                <a:solidFill>
                  <a:srgbClr val="0070C0"/>
                </a:solidFill>
              </a:rPr>
              <a:t>Disposizioni in materia di </a:t>
            </a:r>
            <a:r>
              <a:rPr lang="it-IT" dirty="0" err="1">
                <a:solidFill>
                  <a:srgbClr val="0070C0"/>
                </a:solidFill>
              </a:rPr>
              <a:t>inconferibilità</a:t>
            </a:r>
            <a:r>
              <a:rPr lang="it-IT" dirty="0">
                <a:solidFill>
                  <a:srgbClr val="0070C0"/>
                </a:solidFill>
              </a:rPr>
              <a:t> e incompatibilità di incarichi presso le pubbliche amministrazioni e presso gli enti privati in controllo pubblico</a:t>
            </a:r>
            <a:r>
              <a:rPr lang="it-IT" dirty="0"/>
              <a:t>, a norma dell'articolo 1, commi 49 e 50, della legge 6 novembre 2012, n.190</a:t>
            </a:r>
            <a:r>
              <a:rPr lang="it-IT" dirty="0" smtClean="0"/>
              <a:t>”;</a:t>
            </a:r>
          </a:p>
          <a:p>
            <a:pPr marL="0" indent="0" algn="just">
              <a:buNone/>
            </a:pPr>
            <a:r>
              <a:rPr lang="it-IT" b="1" dirty="0" smtClean="0">
                <a:solidFill>
                  <a:srgbClr val="C00000"/>
                </a:solidFill>
              </a:rPr>
              <a:t>- </a:t>
            </a:r>
            <a:r>
              <a:rPr lang="it-IT" b="1" dirty="0" smtClean="0"/>
              <a:t>DPR 16 </a:t>
            </a:r>
            <a:r>
              <a:rPr lang="it-IT" b="1" dirty="0"/>
              <a:t>aprile 2013, n. 62 </a:t>
            </a:r>
            <a:r>
              <a:rPr lang="it-IT" dirty="0"/>
              <a:t>“Regolamento recante </a:t>
            </a:r>
            <a:r>
              <a:rPr lang="it-IT" dirty="0">
                <a:solidFill>
                  <a:srgbClr val="0070C0"/>
                </a:solidFill>
              </a:rPr>
              <a:t>codice di comportamento dei dipendenti pubblici</a:t>
            </a:r>
            <a:r>
              <a:rPr lang="it-IT" dirty="0"/>
              <a:t>, a norma dell'articolo 54 del decreto legislativo 30 marzo 2001, n. 165”;</a:t>
            </a:r>
          </a:p>
          <a:p>
            <a:pPr marL="0" indent="0" algn="just">
              <a:buNone/>
            </a:pPr>
            <a:endParaRPr lang="it-IT" b="1" dirty="0" smtClean="0">
              <a:solidFill>
                <a:srgbClr val="C00000"/>
              </a:solidFill>
            </a:endParaRPr>
          </a:p>
          <a:p>
            <a:pPr marL="0" indent="0" algn="ctr">
              <a:buNone/>
            </a:pPr>
            <a:endParaRPr lang="it-IT" dirty="0">
              <a:solidFill>
                <a:srgbClr val="C00000"/>
              </a:solidFill>
            </a:endParaRPr>
          </a:p>
          <a:p>
            <a:pPr marL="0" indent="0" algn="just">
              <a:buNone/>
            </a:pPr>
            <a:endParaRPr lang="it-IT" b="1" dirty="0">
              <a:solidFill>
                <a:srgbClr val="C00000"/>
              </a:solidFill>
            </a:endParaRPr>
          </a:p>
          <a:p>
            <a:pPr marL="0" indent="0" algn="just">
              <a:buNone/>
            </a:pPr>
            <a:endParaRPr lang="it-IT" b="1" dirty="0">
              <a:solidFill>
                <a:srgbClr val="C00000"/>
              </a:solidFill>
            </a:endParaRPr>
          </a:p>
          <a:p>
            <a:pPr marL="0" indent="0" algn="just">
              <a:buNone/>
            </a:pPr>
            <a:endParaRPr lang="it-IT" b="1" dirty="0">
              <a:solidFill>
                <a:srgbClr val="C00000"/>
              </a:solidFill>
            </a:endParaRPr>
          </a:p>
          <a:p>
            <a:pPr marL="0" indent="0" algn="just">
              <a:buNone/>
            </a:pPr>
            <a:endParaRPr lang="it-IT" sz="1400" b="1" dirty="0">
              <a:solidFill>
                <a:srgbClr val="002060"/>
              </a:solidFill>
            </a:endParaRPr>
          </a:p>
          <a:p>
            <a:pPr algn="just">
              <a:buFont typeface="Wingdings" panose="05000000000000000000" pitchFamily="2" charset="2"/>
              <a:buChar char="Ø"/>
            </a:pPr>
            <a:endParaRPr lang="it-IT" sz="1400" b="1" dirty="0">
              <a:solidFill>
                <a:srgbClr val="002060"/>
              </a:solidFill>
            </a:endParaRPr>
          </a:p>
          <a:p>
            <a:pPr marL="0" indent="0" algn="just">
              <a:buNone/>
            </a:pPr>
            <a:endParaRPr lang="it-IT" b="1" dirty="0" smtClean="0">
              <a:solidFill>
                <a:srgbClr val="C00000"/>
              </a:solidFill>
            </a:endParaRPr>
          </a:p>
          <a:p>
            <a:pPr marL="0" indent="0" algn="just">
              <a:buNone/>
            </a:pPr>
            <a:endParaRPr lang="it-IT" b="1" dirty="0">
              <a:solidFill>
                <a:srgbClr val="C00000"/>
              </a:solidFill>
            </a:endParaRPr>
          </a:p>
          <a:p>
            <a:pPr marL="0" indent="0" algn="just">
              <a:buNone/>
            </a:pPr>
            <a:endParaRPr lang="it-IT" b="1" dirty="0">
              <a:solidFill>
                <a:srgbClr val="C00000"/>
              </a:solidFill>
            </a:endParaRPr>
          </a:p>
          <a:p>
            <a:pPr marL="0" indent="0" algn="just">
              <a:buNone/>
            </a:pPr>
            <a:endParaRPr lang="it-IT" dirty="0"/>
          </a:p>
          <a:p>
            <a:pPr marL="0" indent="0">
              <a:buNone/>
            </a:pPr>
            <a:endParaRPr lang="it-IT" b="1" dirty="0">
              <a:solidFill>
                <a:srgbClr val="C00000"/>
              </a:solidFill>
            </a:endParaRPr>
          </a:p>
          <a:p>
            <a:pPr>
              <a:buAutoNum type="arabicPeriod"/>
            </a:pPr>
            <a:endParaRPr lang="it-IT" b="1" dirty="0">
              <a:solidFill>
                <a:srgbClr val="C00000"/>
              </a:solidFill>
            </a:endParaRPr>
          </a:p>
          <a:p>
            <a:pPr marL="0" indent="0">
              <a:buNone/>
            </a:pPr>
            <a:endParaRPr lang="it-IT" dirty="0">
              <a:solidFill>
                <a:srgbClr val="C00000"/>
              </a:solidFill>
            </a:endParaRPr>
          </a:p>
          <a:p>
            <a:pPr marL="0" indent="0">
              <a:buNone/>
            </a:pPr>
            <a:endParaRPr lang="it-IT" dirty="0" smtClean="0">
              <a:solidFill>
                <a:srgbClr val="C00000"/>
              </a:solidFill>
            </a:endParaRPr>
          </a:p>
          <a:p>
            <a:pPr marL="0" indent="0">
              <a:buNone/>
            </a:pPr>
            <a:endParaRPr lang="it-IT" dirty="0"/>
          </a:p>
          <a:p>
            <a:pPr marL="0" indent="0">
              <a:buNone/>
            </a:pPr>
            <a:r>
              <a:rPr lang="it-IT" dirty="0" smtClean="0"/>
              <a:t> </a:t>
            </a:r>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3</a:t>
            </a:fld>
            <a:endParaRPr lang="en-US" dirty="0"/>
          </a:p>
        </p:txBody>
      </p:sp>
    </p:spTree>
    <p:extLst>
      <p:ext uri="{BB962C8B-B14F-4D97-AF65-F5344CB8AC3E}">
        <p14:creationId xmlns:p14="http://schemas.microsoft.com/office/powerpoint/2010/main" val="38422367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57863" y="512080"/>
            <a:ext cx="9853002" cy="1280890"/>
          </a:xfrm>
        </p:spPr>
        <p:txBody>
          <a:bodyPr/>
          <a:lstStyle/>
          <a:p>
            <a:pPr algn="ctr"/>
            <a:r>
              <a:rPr lang="it-IT" altLang="it-IT" sz="2800" b="1" dirty="0" smtClean="0">
                <a:solidFill>
                  <a:srgbClr val="FF0000"/>
                </a:solidFill>
              </a:rPr>
              <a:t>12.</a:t>
            </a:r>
            <a:r>
              <a:rPr lang="it-IT" altLang="it-IT" sz="2800" b="1" dirty="0" smtClean="0">
                <a:solidFill>
                  <a:srgbClr val="3333CC"/>
                </a:solidFill>
              </a:rPr>
              <a:t> Nuovo </a:t>
            </a:r>
            <a:r>
              <a:rPr lang="it-IT" altLang="it-IT" sz="2800" b="1" dirty="0">
                <a:solidFill>
                  <a:srgbClr val="3333CC"/>
                </a:solidFill>
              </a:rPr>
              <a:t>accesso civico (art. 5 e 5-bis D. </a:t>
            </a:r>
            <a:r>
              <a:rPr lang="it-IT" altLang="it-IT" sz="2800" b="1" dirty="0" err="1">
                <a:solidFill>
                  <a:srgbClr val="3333CC"/>
                </a:solidFill>
              </a:rPr>
              <a:t>Lgs</a:t>
            </a:r>
            <a:r>
              <a:rPr lang="it-IT" altLang="it-IT" sz="2800" b="1" dirty="0">
                <a:solidFill>
                  <a:srgbClr val="3333CC"/>
                </a:solidFill>
              </a:rPr>
              <a:t> 33/2013)</a:t>
            </a:r>
            <a:br>
              <a:rPr lang="it-IT" altLang="it-IT" sz="2800" b="1" dirty="0">
                <a:solidFill>
                  <a:srgbClr val="3333CC"/>
                </a:solidFill>
              </a:rPr>
            </a:br>
            <a:r>
              <a:rPr lang="it-IT" altLang="it-IT" sz="2800" b="1" dirty="0" smtClean="0">
                <a:solidFill>
                  <a:srgbClr val="3333CC"/>
                </a:solidFill>
              </a:rPr>
              <a:t>Cosa fare in caso </a:t>
            </a:r>
            <a:r>
              <a:rPr lang="it-IT" altLang="it-IT" sz="2800" b="1" dirty="0" smtClean="0">
                <a:solidFill>
                  <a:srgbClr val="3333CC"/>
                </a:solidFill>
              </a:rPr>
              <a:t>di diniego</a:t>
            </a:r>
            <a:endParaRPr lang="it-IT" sz="2800" b="1" dirty="0"/>
          </a:p>
        </p:txBody>
      </p:sp>
      <p:sp>
        <p:nvSpPr>
          <p:cNvPr id="3" name="Segnaposto contenuto 2"/>
          <p:cNvSpPr>
            <a:spLocks noGrp="1"/>
          </p:cNvSpPr>
          <p:nvPr>
            <p:ph idx="1"/>
          </p:nvPr>
        </p:nvSpPr>
        <p:spPr>
          <a:xfrm>
            <a:off x="1311275" y="1792970"/>
            <a:ext cx="9951857" cy="4099675"/>
          </a:xfrm>
        </p:spPr>
        <p:txBody>
          <a:bodyPr/>
          <a:lstStyle/>
          <a:p>
            <a:pPr algn="just"/>
            <a:r>
              <a:rPr lang="it-IT" sz="1600" b="1" dirty="0" smtClean="0"/>
              <a:t>Il comma 7 dell’art. 5 del decreto 33</a:t>
            </a:r>
            <a:r>
              <a:rPr lang="it-IT" sz="1600" dirty="0" smtClean="0"/>
              <a:t>, prevede che </a:t>
            </a:r>
            <a:r>
              <a:rPr lang="it-IT" sz="1600" b="1" dirty="0" smtClean="0"/>
              <a:t>nei casi di diniego </a:t>
            </a:r>
            <a:r>
              <a:rPr lang="it-IT" sz="1600" dirty="0" smtClean="0"/>
              <a:t>totale o parziale dell'accesso o di mancata risposta entro il termine indicato al comma 6, </a:t>
            </a:r>
            <a:r>
              <a:rPr lang="it-IT" sz="1600" b="1" dirty="0" smtClean="0"/>
              <a:t>il richiedente può presentare </a:t>
            </a:r>
            <a:r>
              <a:rPr lang="it-IT" sz="1600" b="1" u="sng" dirty="0" smtClean="0"/>
              <a:t>richiesta di riesame </a:t>
            </a:r>
            <a:r>
              <a:rPr lang="it-IT" sz="1600" b="1" dirty="0" smtClean="0"/>
              <a:t>al responsabile della prevenzione della corruzione e della trasparenza (RPCT)</a:t>
            </a:r>
            <a:r>
              <a:rPr lang="it-IT" sz="1600" dirty="0" smtClean="0"/>
              <a:t>, </a:t>
            </a:r>
            <a:r>
              <a:rPr lang="it-IT" sz="1600" u="sng" dirty="0" smtClean="0"/>
              <a:t>che decide con provvedimento motivato, entro il termine di venti giorni</a:t>
            </a:r>
          </a:p>
          <a:p>
            <a:pPr algn="just"/>
            <a:r>
              <a:rPr lang="it-IT" sz="1600" dirty="0" smtClean="0"/>
              <a:t>Se l'accesso è stato negato o differito a tutela degli interessi di cui all'articolo 5-bis, comma 2, lettera a), il suddetto responsabile provvede sentito il Garante per la protezione dei dati personali, il quale si pronuncia entro il termine di dieci giorni dalla richiesta. </a:t>
            </a:r>
          </a:p>
          <a:p>
            <a:pPr algn="just"/>
            <a:r>
              <a:rPr lang="it-IT" sz="1600" dirty="0" smtClean="0"/>
              <a:t>Avverso </a:t>
            </a:r>
            <a:r>
              <a:rPr lang="it-IT" sz="1600" dirty="0"/>
              <a:t>la decisione dell'amministrazione competente o, in caso di richiesta di riesame, avverso quella del </a:t>
            </a:r>
            <a:r>
              <a:rPr lang="it-IT" sz="1600" dirty="0" smtClean="0"/>
              <a:t>Responsabile </a:t>
            </a:r>
            <a:r>
              <a:rPr lang="it-IT" sz="1600" dirty="0"/>
              <a:t>della </a:t>
            </a:r>
            <a:r>
              <a:rPr lang="it-IT" sz="1600" dirty="0" smtClean="0"/>
              <a:t>Prevenzione </a:t>
            </a:r>
            <a:r>
              <a:rPr lang="it-IT" sz="1600" dirty="0"/>
              <a:t>della </a:t>
            </a:r>
            <a:r>
              <a:rPr lang="it-IT" sz="1600" dirty="0" smtClean="0"/>
              <a:t>Corruzione </a:t>
            </a:r>
            <a:r>
              <a:rPr lang="it-IT" sz="1600" dirty="0"/>
              <a:t>e della </a:t>
            </a:r>
            <a:r>
              <a:rPr lang="it-IT" sz="1600" dirty="0" smtClean="0"/>
              <a:t>Trasparenza</a:t>
            </a:r>
            <a:r>
              <a:rPr lang="it-IT" sz="1600" dirty="0"/>
              <a:t>, il richiedente può proporre ricorso al Tribunale </a:t>
            </a:r>
            <a:r>
              <a:rPr lang="it-IT" sz="1600" dirty="0" smtClean="0"/>
              <a:t>Amministrativo </a:t>
            </a:r>
            <a:r>
              <a:rPr lang="it-IT" sz="1600" dirty="0"/>
              <a:t>R</a:t>
            </a:r>
            <a:r>
              <a:rPr lang="it-IT" sz="1600" dirty="0" smtClean="0"/>
              <a:t>egionale </a:t>
            </a:r>
            <a:r>
              <a:rPr lang="it-IT" sz="1600" dirty="0"/>
              <a:t>ai sensi dell'articolo 116 del Codice del processo amministrativo di cui al </a:t>
            </a:r>
            <a:r>
              <a:rPr lang="it-IT" sz="1600" i="1" u="sng" dirty="0">
                <a:hlinkClick r:id="rId2"/>
              </a:rPr>
              <a:t>decreto legislativo 2 luglio 2010, n. 104</a:t>
            </a:r>
            <a:r>
              <a:rPr lang="it-IT" sz="1600" dirty="0"/>
              <a:t>.</a:t>
            </a:r>
          </a:p>
          <a:p>
            <a:pPr algn="just"/>
            <a:r>
              <a:rPr lang="it-IT" sz="1600" dirty="0" smtClean="0"/>
              <a:t>Il comma 8 del medesimo articolo, stabilisce, fra l’altro, che, </a:t>
            </a:r>
            <a:r>
              <a:rPr lang="it-IT" sz="1600" i="1" dirty="0" smtClean="0"/>
              <a:t>qualora </a:t>
            </a:r>
            <a:r>
              <a:rPr lang="it-IT" sz="1600" i="1" dirty="0"/>
              <a:t>si tratti di atti delle amministrazioni delle regioni o degli enti locali, il richiedente può altresì presentare ricorso al difensore civico competente per ambito territoriale, ove costituito. </a:t>
            </a:r>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30</a:t>
            </a:fld>
            <a:endParaRPr lang="en-US" dirty="0"/>
          </a:p>
        </p:txBody>
      </p:sp>
    </p:spTree>
    <p:extLst>
      <p:ext uri="{BB962C8B-B14F-4D97-AF65-F5344CB8AC3E}">
        <p14:creationId xmlns:p14="http://schemas.microsoft.com/office/powerpoint/2010/main" val="30870487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12124" y="1152525"/>
            <a:ext cx="11779876" cy="5123312"/>
          </a:xfrm>
        </p:spPr>
        <p:txBody>
          <a:bodyPr/>
          <a:lstStyle/>
          <a:p>
            <a:pPr marL="0" indent="0" algn="just">
              <a:buNone/>
            </a:pPr>
            <a:endParaRPr lang="it-IT" sz="3200" dirty="0">
              <a:solidFill>
                <a:srgbClr val="002060"/>
              </a:solidFill>
            </a:endParaRPr>
          </a:p>
          <a:p>
            <a:pPr marL="0" indent="0" algn="just">
              <a:buNone/>
            </a:pPr>
            <a:endParaRPr lang="it-IT" sz="3200" dirty="0" smtClean="0">
              <a:solidFill>
                <a:srgbClr val="002060"/>
              </a:solidFill>
            </a:endParaRPr>
          </a:p>
          <a:p>
            <a:pPr marL="0" indent="0" algn="just">
              <a:buNone/>
            </a:pPr>
            <a:endParaRPr lang="it-IT" sz="3200" dirty="0">
              <a:solidFill>
                <a:srgbClr val="002060"/>
              </a:solidFill>
            </a:endParaRPr>
          </a:p>
          <a:p>
            <a:pPr marL="0" indent="0" algn="ctr">
              <a:buNone/>
            </a:pPr>
            <a:r>
              <a:rPr lang="it-IT" sz="3200" b="1" i="1" dirty="0" smtClean="0">
                <a:solidFill>
                  <a:srgbClr val="002060"/>
                </a:solidFill>
              </a:rPr>
              <a:t>GRAZIE PER L’ATTENZIONE</a:t>
            </a:r>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31</a:t>
            </a:fld>
            <a:endParaRPr lang="en-US" dirty="0"/>
          </a:p>
        </p:txBody>
      </p:sp>
    </p:spTree>
    <p:extLst>
      <p:ext uri="{BB962C8B-B14F-4D97-AF65-F5344CB8AC3E}">
        <p14:creationId xmlns:p14="http://schemas.microsoft.com/office/powerpoint/2010/main" val="35557499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11326" y="1311551"/>
            <a:ext cx="10880725" cy="5123312"/>
          </a:xfrm>
        </p:spPr>
        <p:txBody>
          <a:bodyPr/>
          <a:lstStyle/>
          <a:p>
            <a:pPr marL="0" indent="0" algn="just">
              <a:buNone/>
            </a:pPr>
            <a:endParaRPr lang="it-IT" sz="3200" dirty="0">
              <a:solidFill>
                <a:srgbClr val="002060"/>
              </a:solidFill>
            </a:endParaRPr>
          </a:p>
          <a:p>
            <a:pPr marL="0" indent="0" algn="just">
              <a:buNone/>
            </a:pPr>
            <a:endParaRPr lang="it-IT" sz="3200" dirty="0" smtClean="0">
              <a:solidFill>
                <a:srgbClr val="002060"/>
              </a:solidFill>
            </a:endParaRPr>
          </a:p>
          <a:p>
            <a:pPr marL="0" indent="0" algn="ctr">
              <a:buNone/>
            </a:pPr>
            <a:r>
              <a:rPr lang="it-IT" sz="3200" dirty="0" smtClean="0">
                <a:solidFill>
                  <a:srgbClr val="002060"/>
                </a:solidFill>
              </a:rPr>
              <a:t>Le presenti Slide saranno a disposizione nella sezione Giornate Formative di studio e di lavoro, presente sul sito istituzionale, Amministrazione Trasparente.</a:t>
            </a:r>
            <a:endParaRPr lang="it-IT" sz="3200" dirty="0">
              <a:solidFill>
                <a:srgbClr val="002060"/>
              </a:solidFill>
            </a:endParaRPr>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32</a:t>
            </a:fld>
            <a:endParaRPr lang="en-US" dirty="0"/>
          </a:p>
        </p:txBody>
      </p:sp>
    </p:spTree>
    <p:extLst>
      <p:ext uri="{BB962C8B-B14F-4D97-AF65-F5344CB8AC3E}">
        <p14:creationId xmlns:p14="http://schemas.microsoft.com/office/powerpoint/2010/main" val="130489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3105" y="98854"/>
            <a:ext cx="9517542" cy="1165701"/>
          </a:xfrm>
        </p:spPr>
        <p:txBody>
          <a:bodyPr/>
          <a:lstStyle/>
          <a:p>
            <a:r>
              <a:rPr lang="it-IT" b="1" dirty="0" smtClean="0">
                <a:solidFill>
                  <a:srgbClr val="FF0000"/>
                </a:solidFill>
              </a:rPr>
              <a:t>1. </a:t>
            </a:r>
            <a:r>
              <a:rPr lang="it-IT" dirty="0" smtClean="0">
                <a:solidFill>
                  <a:srgbClr val="0070C0"/>
                </a:solidFill>
              </a:rPr>
              <a:t>Evoluzione del contesto normativo di riferimento.</a:t>
            </a:r>
            <a:endParaRPr lang="it-IT" b="1" dirty="0">
              <a:solidFill>
                <a:srgbClr val="0070C0"/>
              </a:solidFill>
            </a:endParaRPr>
          </a:p>
        </p:txBody>
      </p:sp>
      <p:sp>
        <p:nvSpPr>
          <p:cNvPr id="3" name="Segnaposto contenuto 2"/>
          <p:cNvSpPr>
            <a:spLocks noGrp="1"/>
          </p:cNvSpPr>
          <p:nvPr>
            <p:ph idx="1"/>
          </p:nvPr>
        </p:nvSpPr>
        <p:spPr>
          <a:xfrm>
            <a:off x="1547819" y="1264555"/>
            <a:ext cx="9521507" cy="5593445"/>
          </a:xfrm>
        </p:spPr>
        <p:txBody>
          <a:bodyPr/>
          <a:lstStyle/>
          <a:p>
            <a:pPr marL="0" indent="0" algn="just">
              <a:buNone/>
            </a:pPr>
            <a:endParaRPr lang="it-IT" b="1" dirty="0" smtClean="0">
              <a:solidFill>
                <a:srgbClr val="C00000"/>
              </a:solidFill>
            </a:endParaRPr>
          </a:p>
          <a:p>
            <a:pPr marL="0" indent="0" algn="just">
              <a:buNone/>
            </a:pPr>
            <a:r>
              <a:rPr lang="it-IT" b="1" dirty="0" smtClean="0">
                <a:solidFill>
                  <a:srgbClr val="C00000"/>
                </a:solidFill>
              </a:rPr>
              <a:t>- </a:t>
            </a:r>
            <a:r>
              <a:rPr lang="it-IT" b="1" dirty="0" smtClean="0"/>
              <a:t>Piano </a:t>
            </a:r>
            <a:r>
              <a:rPr lang="it-IT" b="1" dirty="0"/>
              <a:t>Nazionale Anticorruzione (PNA), </a:t>
            </a:r>
            <a:r>
              <a:rPr lang="it-IT" dirty="0"/>
              <a:t>approvato con deliberazione </a:t>
            </a:r>
            <a:r>
              <a:rPr lang="it-IT" dirty="0" err="1"/>
              <a:t>Civit</a:t>
            </a:r>
            <a:r>
              <a:rPr lang="it-IT" dirty="0"/>
              <a:t> </a:t>
            </a:r>
            <a:r>
              <a:rPr lang="it-IT" b="1" dirty="0"/>
              <a:t>72/2013 </a:t>
            </a:r>
            <a:r>
              <a:rPr lang="it-IT" b="1" dirty="0" smtClean="0"/>
              <a:t>dell’11.09.2013;</a:t>
            </a:r>
          </a:p>
          <a:p>
            <a:pPr marL="0" indent="0" algn="just">
              <a:buNone/>
            </a:pPr>
            <a:r>
              <a:rPr lang="it-IT" b="1" dirty="0" smtClean="0">
                <a:solidFill>
                  <a:srgbClr val="C00000"/>
                </a:solidFill>
              </a:rPr>
              <a:t>- </a:t>
            </a:r>
            <a:r>
              <a:rPr lang="it-IT" b="1" dirty="0" smtClean="0"/>
              <a:t>D.L</a:t>
            </a:r>
            <a:r>
              <a:rPr lang="it-IT" b="1" dirty="0"/>
              <a:t>. 24 giugno 2014, n. 90 </a:t>
            </a:r>
            <a:r>
              <a:rPr lang="it-IT" dirty="0"/>
              <a:t>“Misure urgenti per la semplificazione e la trasparenza amministrativa e per l'efficienza degli uffici giudiziari. “, convertito in L. 11 agosto 2014, n. 114, con il quale si è stabilito, tra l’altro, il trasferimento delle competenze sulla prevenzione della corruzione e sulla trasparenza all’A.N.A.C., la riorganizzazione della stessa Autorità e la determinazione delle nuove sanzioni previste dall’art.19 della medesima decretazione d’urgenza;</a:t>
            </a:r>
            <a:endParaRPr lang="it-IT" b="1" dirty="0" smtClean="0">
              <a:solidFill>
                <a:srgbClr val="C00000"/>
              </a:solidFill>
            </a:endParaRPr>
          </a:p>
          <a:p>
            <a:pPr marL="0" indent="0" algn="just">
              <a:buNone/>
            </a:pPr>
            <a:r>
              <a:rPr lang="it-IT" b="1" dirty="0" smtClean="0">
                <a:solidFill>
                  <a:srgbClr val="C00000"/>
                </a:solidFill>
              </a:rPr>
              <a:t>- </a:t>
            </a:r>
            <a:r>
              <a:rPr lang="it-IT" b="1" dirty="0" smtClean="0"/>
              <a:t>Determinazione ANAC </a:t>
            </a:r>
            <a:r>
              <a:rPr lang="it-IT" b="1" dirty="0"/>
              <a:t>n. 8 del 17 giugno 2015 </a:t>
            </a:r>
            <a:r>
              <a:rPr lang="it-IT" dirty="0"/>
              <a:t>“</a:t>
            </a:r>
            <a:r>
              <a:rPr lang="it-IT" dirty="0">
                <a:solidFill>
                  <a:srgbClr val="0070C0"/>
                </a:solidFill>
              </a:rPr>
              <a:t>Linee guida per l’attuazione della normativa in materia di prevenzione della corruzione e trasparenza da parte delle società e degli enti di diritto privato controllati e partecipati dalle pubbliche amministrazioni e degli enti pubblici economici</a:t>
            </a:r>
            <a:r>
              <a:rPr lang="it-IT" dirty="0" smtClean="0">
                <a:solidFill>
                  <a:srgbClr val="0070C0"/>
                </a:solidFill>
              </a:rPr>
              <a:t>”</a:t>
            </a:r>
            <a:r>
              <a:rPr lang="it-IT" dirty="0" smtClean="0"/>
              <a:t>;</a:t>
            </a:r>
            <a:endParaRPr lang="it-IT" dirty="0"/>
          </a:p>
          <a:p>
            <a:pPr marL="0" indent="0" algn="just">
              <a:buNone/>
            </a:pPr>
            <a:r>
              <a:rPr lang="it-IT" b="1" dirty="0" smtClean="0">
                <a:solidFill>
                  <a:srgbClr val="C00000"/>
                </a:solidFill>
              </a:rPr>
              <a:t>- </a:t>
            </a:r>
            <a:r>
              <a:rPr lang="it-IT" b="1" dirty="0" smtClean="0"/>
              <a:t>Determinazione A.N.A.C</a:t>
            </a:r>
            <a:r>
              <a:rPr lang="it-IT" b="1" dirty="0"/>
              <a:t>. 28 ottobre 2015, n. 12 </a:t>
            </a:r>
            <a:r>
              <a:rPr lang="it-IT" dirty="0"/>
              <a:t>“</a:t>
            </a:r>
            <a:r>
              <a:rPr lang="it-IT" dirty="0">
                <a:solidFill>
                  <a:srgbClr val="0070C0"/>
                </a:solidFill>
              </a:rPr>
              <a:t>Aggiornamento 2015 al Piano Nazionale Anticorruzione”, con la quale sono state forniti chiarimenti e indicazioni integrative rispetto ai contenuti del precorso Piano Nazionale</a:t>
            </a:r>
            <a:r>
              <a:rPr lang="it-IT" dirty="0"/>
              <a:t>;</a:t>
            </a:r>
          </a:p>
          <a:p>
            <a:pPr marL="0" indent="0" algn="just">
              <a:buNone/>
            </a:pPr>
            <a:endParaRPr lang="it-IT" dirty="0"/>
          </a:p>
          <a:p>
            <a:pPr marL="0" indent="0" algn="just">
              <a:buNone/>
            </a:pPr>
            <a:endParaRPr lang="it-IT" b="1" dirty="0" smtClean="0">
              <a:solidFill>
                <a:srgbClr val="C00000"/>
              </a:solidFill>
            </a:endParaRPr>
          </a:p>
          <a:p>
            <a:pPr marL="0" indent="0" algn="ctr">
              <a:buNone/>
            </a:pPr>
            <a:endParaRPr lang="it-IT" dirty="0">
              <a:solidFill>
                <a:srgbClr val="C00000"/>
              </a:solidFill>
            </a:endParaRPr>
          </a:p>
          <a:p>
            <a:pPr marL="0" indent="0" algn="just">
              <a:buNone/>
            </a:pPr>
            <a:endParaRPr lang="it-IT" b="1" dirty="0">
              <a:solidFill>
                <a:srgbClr val="C00000"/>
              </a:solidFill>
            </a:endParaRPr>
          </a:p>
          <a:p>
            <a:pPr marL="0" indent="0" algn="just">
              <a:buNone/>
            </a:pPr>
            <a:endParaRPr lang="it-IT" b="1" dirty="0">
              <a:solidFill>
                <a:srgbClr val="C00000"/>
              </a:solidFill>
            </a:endParaRPr>
          </a:p>
          <a:p>
            <a:pPr marL="0" indent="0" algn="just">
              <a:buNone/>
            </a:pPr>
            <a:endParaRPr lang="it-IT" b="1" dirty="0">
              <a:solidFill>
                <a:srgbClr val="C00000"/>
              </a:solidFill>
            </a:endParaRPr>
          </a:p>
          <a:p>
            <a:pPr marL="0" indent="0" algn="just">
              <a:buNone/>
            </a:pPr>
            <a:endParaRPr lang="it-IT" sz="1400" b="1" dirty="0">
              <a:solidFill>
                <a:srgbClr val="002060"/>
              </a:solidFill>
            </a:endParaRPr>
          </a:p>
          <a:p>
            <a:pPr algn="just">
              <a:buFont typeface="Wingdings" panose="05000000000000000000" pitchFamily="2" charset="2"/>
              <a:buChar char="Ø"/>
            </a:pPr>
            <a:endParaRPr lang="it-IT" sz="1400" b="1" dirty="0">
              <a:solidFill>
                <a:srgbClr val="002060"/>
              </a:solidFill>
            </a:endParaRPr>
          </a:p>
          <a:p>
            <a:pPr marL="0" indent="0" algn="just">
              <a:buNone/>
            </a:pPr>
            <a:endParaRPr lang="it-IT" b="1" dirty="0" smtClean="0">
              <a:solidFill>
                <a:srgbClr val="C00000"/>
              </a:solidFill>
            </a:endParaRPr>
          </a:p>
          <a:p>
            <a:pPr marL="0" indent="0" algn="just">
              <a:buNone/>
            </a:pPr>
            <a:endParaRPr lang="it-IT" b="1" dirty="0">
              <a:solidFill>
                <a:srgbClr val="C00000"/>
              </a:solidFill>
            </a:endParaRPr>
          </a:p>
          <a:p>
            <a:pPr marL="0" indent="0" algn="just">
              <a:buNone/>
            </a:pPr>
            <a:endParaRPr lang="it-IT" b="1" dirty="0">
              <a:solidFill>
                <a:srgbClr val="C00000"/>
              </a:solidFill>
            </a:endParaRPr>
          </a:p>
          <a:p>
            <a:pPr marL="0" indent="0" algn="just">
              <a:buNone/>
            </a:pPr>
            <a:endParaRPr lang="it-IT" dirty="0"/>
          </a:p>
          <a:p>
            <a:pPr marL="0" indent="0">
              <a:buNone/>
            </a:pPr>
            <a:endParaRPr lang="it-IT" b="1" dirty="0">
              <a:solidFill>
                <a:srgbClr val="C00000"/>
              </a:solidFill>
            </a:endParaRPr>
          </a:p>
          <a:p>
            <a:pPr>
              <a:buAutoNum type="arabicPeriod"/>
            </a:pPr>
            <a:endParaRPr lang="it-IT" b="1" dirty="0">
              <a:solidFill>
                <a:srgbClr val="C00000"/>
              </a:solidFill>
            </a:endParaRPr>
          </a:p>
          <a:p>
            <a:pPr marL="0" indent="0">
              <a:buNone/>
            </a:pPr>
            <a:endParaRPr lang="it-IT" dirty="0">
              <a:solidFill>
                <a:srgbClr val="C00000"/>
              </a:solidFill>
            </a:endParaRPr>
          </a:p>
          <a:p>
            <a:pPr marL="0" indent="0">
              <a:buNone/>
            </a:pPr>
            <a:endParaRPr lang="it-IT" dirty="0" smtClean="0">
              <a:solidFill>
                <a:srgbClr val="C00000"/>
              </a:solidFill>
            </a:endParaRPr>
          </a:p>
          <a:p>
            <a:pPr marL="0" indent="0">
              <a:buNone/>
            </a:pPr>
            <a:endParaRPr lang="it-IT" dirty="0"/>
          </a:p>
          <a:p>
            <a:pPr marL="0" indent="0">
              <a:buNone/>
            </a:pPr>
            <a:r>
              <a:rPr lang="it-IT" dirty="0" smtClean="0"/>
              <a:t> </a:t>
            </a:r>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4</a:t>
            </a:fld>
            <a:endParaRPr lang="en-US" dirty="0"/>
          </a:p>
        </p:txBody>
      </p:sp>
    </p:spTree>
    <p:extLst>
      <p:ext uri="{BB962C8B-B14F-4D97-AF65-F5344CB8AC3E}">
        <p14:creationId xmlns:p14="http://schemas.microsoft.com/office/powerpoint/2010/main" val="2973274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3105" y="98854"/>
            <a:ext cx="9517542" cy="1165701"/>
          </a:xfrm>
        </p:spPr>
        <p:txBody>
          <a:bodyPr/>
          <a:lstStyle/>
          <a:p>
            <a:r>
              <a:rPr lang="it-IT" b="1" dirty="0" smtClean="0">
                <a:solidFill>
                  <a:srgbClr val="FF0000"/>
                </a:solidFill>
              </a:rPr>
              <a:t>1. </a:t>
            </a:r>
            <a:r>
              <a:rPr lang="it-IT" dirty="0" smtClean="0">
                <a:solidFill>
                  <a:srgbClr val="0070C0"/>
                </a:solidFill>
              </a:rPr>
              <a:t>Evoluzione del contesto normativo di riferimento.</a:t>
            </a:r>
            <a:endParaRPr lang="it-IT" b="1" dirty="0">
              <a:solidFill>
                <a:srgbClr val="0070C0"/>
              </a:solidFill>
            </a:endParaRPr>
          </a:p>
        </p:txBody>
      </p:sp>
      <p:sp>
        <p:nvSpPr>
          <p:cNvPr id="3" name="Segnaposto contenuto 2"/>
          <p:cNvSpPr>
            <a:spLocks noGrp="1"/>
          </p:cNvSpPr>
          <p:nvPr>
            <p:ph idx="1"/>
          </p:nvPr>
        </p:nvSpPr>
        <p:spPr>
          <a:xfrm>
            <a:off x="1613140" y="1264554"/>
            <a:ext cx="9887507" cy="5593445"/>
          </a:xfrm>
        </p:spPr>
        <p:txBody>
          <a:bodyPr/>
          <a:lstStyle/>
          <a:p>
            <a:pPr marL="0" indent="0" algn="just">
              <a:buNone/>
            </a:pPr>
            <a:endParaRPr lang="it-IT" b="1" dirty="0" smtClean="0">
              <a:solidFill>
                <a:srgbClr val="C00000"/>
              </a:solidFill>
            </a:endParaRPr>
          </a:p>
          <a:p>
            <a:pPr algn="just"/>
            <a:r>
              <a:rPr lang="it-IT" dirty="0" smtClean="0"/>
              <a:t>il </a:t>
            </a:r>
            <a:r>
              <a:rPr lang="it-IT" b="1" dirty="0"/>
              <a:t>D.lgs. 18 aprile 2016 n. 50</a:t>
            </a:r>
            <a:r>
              <a:rPr lang="it-IT" dirty="0"/>
              <a:t> recante “</a:t>
            </a:r>
            <a:r>
              <a:rPr lang="it-IT" dirty="0">
                <a:solidFill>
                  <a:srgbClr val="0070C0"/>
                </a:solidFill>
              </a:rPr>
              <a:t>Attuazione delle direttive 2014/23/UE, 2014/24/UE e 2014/25/UE sull'aggiudicazione dei contratti di concessione, sugli appalti pubblici e sulle procedure d'appalto degli enti erogatori nei settori dell'acqua, dell'energia, dei trasporti e dei servizi postali, nonché per </a:t>
            </a:r>
            <a:r>
              <a:rPr lang="it-IT" u="sng" dirty="0">
                <a:solidFill>
                  <a:srgbClr val="0070C0"/>
                </a:solidFill>
              </a:rPr>
              <a:t>il riordino della disciplina vigente in materia di contratti pubblici relativi a lavori, servizi e forniture”</a:t>
            </a:r>
            <a:r>
              <a:rPr lang="it-IT" dirty="0">
                <a:solidFill>
                  <a:srgbClr val="0070C0"/>
                </a:solidFill>
              </a:rPr>
              <a:t> </a:t>
            </a:r>
            <a:r>
              <a:rPr lang="it-IT" u="sng" dirty="0">
                <a:solidFill>
                  <a:srgbClr val="0070C0"/>
                </a:solidFill>
              </a:rPr>
              <a:t>il quale, nel disciplinare la materia degli appalti pubblici, ha dettato nuove disposizioni in materia di affidamento di lavori, servizi e </a:t>
            </a:r>
            <a:r>
              <a:rPr lang="it-IT" u="sng" dirty="0" smtClean="0">
                <a:solidFill>
                  <a:srgbClr val="0070C0"/>
                </a:solidFill>
              </a:rPr>
              <a:t>forniture;</a:t>
            </a:r>
            <a:endParaRPr lang="it-IT" u="sng" dirty="0">
              <a:solidFill>
                <a:srgbClr val="0070C0"/>
              </a:solidFill>
            </a:endParaRPr>
          </a:p>
          <a:p>
            <a:pPr algn="just"/>
            <a:r>
              <a:rPr lang="it-IT" dirty="0" smtClean="0"/>
              <a:t>il </a:t>
            </a:r>
            <a:r>
              <a:rPr lang="it-IT" b="1" dirty="0" err="1" smtClean="0"/>
              <a:t>D.Lgs</a:t>
            </a:r>
            <a:r>
              <a:rPr lang="it-IT" b="1" dirty="0" err="1"/>
              <a:t>.</a:t>
            </a:r>
            <a:r>
              <a:rPr lang="it-IT" b="1" dirty="0"/>
              <a:t>  25 maggio 2016 n. 97</a:t>
            </a:r>
            <a:r>
              <a:rPr lang="it-IT" dirty="0"/>
              <a:t> recante “</a:t>
            </a:r>
            <a:r>
              <a:rPr lang="it-IT" dirty="0">
                <a:solidFill>
                  <a:srgbClr val="0070C0"/>
                </a:solidFill>
              </a:rPr>
              <a:t>Revisione e semplificazione delle disposizioni in materia di prevenzione della corruzione, pubblicità e trasparenza, correttivo della legge 6 novembre 2012, n. 190 e del decreto legislativo 14 marzo 2013, n. 33,</a:t>
            </a:r>
            <a:r>
              <a:rPr lang="it-IT" dirty="0"/>
              <a:t> ai sensi dell'articolo 7 della legge 7 agosto 2015, n. 124, in materia di riorganizzazione delle amministrazioni pubbliche”, </a:t>
            </a:r>
            <a:r>
              <a:rPr lang="it-IT" u="sng" dirty="0"/>
              <a:t>che ha introdotto alcune semplificazioni in materia di trasparenza</a:t>
            </a:r>
            <a:r>
              <a:rPr lang="it-IT" dirty="0"/>
              <a:t>. Si è tenuto conto di tali semplificazioni ai fini della predisposizione del </a:t>
            </a:r>
            <a:r>
              <a:rPr lang="it-IT" b="1" dirty="0">
                <a:solidFill>
                  <a:srgbClr val="0070C0"/>
                </a:solidFill>
              </a:rPr>
              <a:t>Programma Triennale per la Trasparenza e l’Integrità (PTTI) 2016/2018 che costituisce specifica sezione (sezione II) del PTPC </a:t>
            </a:r>
            <a:r>
              <a:rPr lang="it-IT" b="1" dirty="0" smtClean="0">
                <a:solidFill>
                  <a:srgbClr val="0070C0"/>
                </a:solidFill>
              </a:rPr>
              <a:t>2016/2018;</a:t>
            </a:r>
            <a:endParaRPr lang="it-IT" b="1" dirty="0">
              <a:solidFill>
                <a:srgbClr val="0070C0"/>
              </a:solidFill>
            </a:endParaRPr>
          </a:p>
          <a:p>
            <a:pPr marL="0" indent="0" algn="just">
              <a:buNone/>
            </a:pPr>
            <a:endParaRPr lang="it-IT" dirty="0"/>
          </a:p>
          <a:p>
            <a:pPr marL="0" indent="0" algn="just">
              <a:buNone/>
            </a:pPr>
            <a:endParaRPr lang="it-IT" b="1" dirty="0" smtClean="0">
              <a:solidFill>
                <a:srgbClr val="C00000"/>
              </a:solidFill>
            </a:endParaRPr>
          </a:p>
          <a:p>
            <a:pPr marL="0" indent="0" algn="ctr">
              <a:buNone/>
            </a:pPr>
            <a:endParaRPr lang="it-IT" dirty="0">
              <a:solidFill>
                <a:srgbClr val="C00000"/>
              </a:solidFill>
            </a:endParaRPr>
          </a:p>
          <a:p>
            <a:pPr marL="0" indent="0" algn="just">
              <a:buNone/>
            </a:pPr>
            <a:endParaRPr lang="it-IT" b="1" dirty="0">
              <a:solidFill>
                <a:srgbClr val="C00000"/>
              </a:solidFill>
            </a:endParaRPr>
          </a:p>
          <a:p>
            <a:pPr marL="0" indent="0" algn="just">
              <a:buNone/>
            </a:pPr>
            <a:endParaRPr lang="it-IT" b="1" dirty="0">
              <a:solidFill>
                <a:srgbClr val="C00000"/>
              </a:solidFill>
            </a:endParaRPr>
          </a:p>
          <a:p>
            <a:pPr marL="0" indent="0" algn="just">
              <a:buNone/>
            </a:pPr>
            <a:endParaRPr lang="it-IT" b="1" dirty="0">
              <a:solidFill>
                <a:srgbClr val="C00000"/>
              </a:solidFill>
            </a:endParaRPr>
          </a:p>
          <a:p>
            <a:pPr marL="0" indent="0" algn="just">
              <a:buNone/>
            </a:pPr>
            <a:endParaRPr lang="it-IT" sz="1400" b="1" dirty="0">
              <a:solidFill>
                <a:srgbClr val="002060"/>
              </a:solidFill>
            </a:endParaRPr>
          </a:p>
          <a:p>
            <a:pPr algn="just">
              <a:buFont typeface="Wingdings" panose="05000000000000000000" pitchFamily="2" charset="2"/>
              <a:buChar char="Ø"/>
            </a:pPr>
            <a:endParaRPr lang="it-IT" sz="1400" b="1" dirty="0">
              <a:solidFill>
                <a:srgbClr val="002060"/>
              </a:solidFill>
            </a:endParaRPr>
          </a:p>
          <a:p>
            <a:pPr marL="0" indent="0" algn="just">
              <a:buNone/>
            </a:pPr>
            <a:endParaRPr lang="it-IT" b="1" dirty="0" smtClean="0">
              <a:solidFill>
                <a:srgbClr val="C00000"/>
              </a:solidFill>
            </a:endParaRPr>
          </a:p>
          <a:p>
            <a:pPr marL="0" indent="0" algn="just">
              <a:buNone/>
            </a:pPr>
            <a:endParaRPr lang="it-IT" b="1" dirty="0">
              <a:solidFill>
                <a:srgbClr val="C00000"/>
              </a:solidFill>
            </a:endParaRPr>
          </a:p>
          <a:p>
            <a:pPr marL="0" indent="0" algn="just">
              <a:buNone/>
            </a:pPr>
            <a:endParaRPr lang="it-IT" b="1" dirty="0">
              <a:solidFill>
                <a:srgbClr val="C00000"/>
              </a:solidFill>
            </a:endParaRPr>
          </a:p>
          <a:p>
            <a:pPr marL="0" indent="0" algn="just">
              <a:buNone/>
            </a:pPr>
            <a:endParaRPr lang="it-IT" dirty="0"/>
          </a:p>
          <a:p>
            <a:pPr marL="0" indent="0">
              <a:buNone/>
            </a:pPr>
            <a:endParaRPr lang="it-IT" b="1" dirty="0">
              <a:solidFill>
                <a:srgbClr val="C00000"/>
              </a:solidFill>
            </a:endParaRPr>
          </a:p>
          <a:p>
            <a:pPr>
              <a:buAutoNum type="arabicPeriod"/>
            </a:pPr>
            <a:endParaRPr lang="it-IT" b="1" dirty="0">
              <a:solidFill>
                <a:srgbClr val="C00000"/>
              </a:solidFill>
            </a:endParaRPr>
          </a:p>
          <a:p>
            <a:pPr marL="0" indent="0">
              <a:buNone/>
            </a:pPr>
            <a:endParaRPr lang="it-IT" dirty="0">
              <a:solidFill>
                <a:srgbClr val="C00000"/>
              </a:solidFill>
            </a:endParaRPr>
          </a:p>
          <a:p>
            <a:pPr marL="0" indent="0">
              <a:buNone/>
            </a:pPr>
            <a:endParaRPr lang="it-IT" dirty="0" smtClean="0">
              <a:solidFill>
                <a:srgbClr val="C00000"/>
              </a:solidFill>
            </a:endParaRPr>
          </a:p>
          <a:p>
            <a:pPr marL="0" indent="0">
              <a:buNone/>
            </a:pPr>
            <a:endParaRPr lang="it-IT" dirty="0"/>
          </a:p>
          <a:p>
            <a:pPr marL="0" indent="0">
              <a:buNone/>
            </a:pPr>
            <a:r>
              <a:rPr lang="it-IT" dirty="0" smtClean="0"/>
              <a:t> </a:t>
            </a:r>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5</a:t>
            </a:fld>
            <a:endParaRPr lang="en-US" dirty="0"/>
          </a:p>
        </p:txBody>
      </p:sp>
    </p:spTree>
    <p:extLst>
      <p:ext uri="{BB962C8B-B14F-4D97-AF65-F5344CB8AC3E}">
        <p14:creationId xmlns:p14="http://schemas.microsoft.com/office/powerpoint/2010/main" val="41193171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3105" y="98854"/>
            <a:ext cx="9517542" cy="1165701"/>
          </a:xfrm>
        </p:spPr>
        <p:txBody>
          <a:bodyPr/>
          <a:lstStyle/>
          <a:p>
            <a:r>
              <a:rPr lang="it-IT" b="1" dirty="0" smtClean="0">
                <a:solidFill>
                  <a:srgbClr val="FF0000"/>
                </a:solidFill>
              </a:rPr>
              <a:t>1. </a:t>
            </a:r>
            <a:r>
              <a:rPr lang="it-IT" dirty="0" smtClean="0">
                <a:solidFill>
                  <a:srgbClr val="0070C0"/>
                </a:solidFill>
              </a:rPr>
              <a:t>Evoluzione del contesto normativo di riferimento.</a:t>
            </a:r>
            <a:endParaRPr lang="it-IT" b="1" dirty="0">
              <a:solidFill>
                <a:srgbClr val="0070C0"/>
              </a:solidFill>
            </a:endParaRPr>
          </a:p>
        </p:txBody>
      </p:sp>
      <p:sp>
        <p:nvSpPr>
          <p:cNvPr id="3" name="Segnaposto contenuto 2"/>
          <p:cNvSpPr>
            <a:spLocks noGrp="1"/>
          </p:cNvSpPr>
          <p:nvPr>
            <p:ph idx="1"/>
          </p:nvPr>
        </p:nvSpPr>
        <p:spPr>
          <a:xfrm>
            <a:off x="1440611" y="1509623"/>
            <a:ext cx="9954883" cy="5175383"/>
          </a:xfrm>
        </p:spPr>
        <p:txBody>
          <a:bodyPr/>
          <a:lstStyle/>
          <a:p>
            <a:pPr algn="just"/>
            <a:r>
              <a:rPr lang="it-IT" b="1" dirty="0" smtClean="0">
                <a:solidFill>
                  <a:srgbClr val="C00000"/>
                </a:solidFill>
              </a:rPr>
              <a:t> </a:t>
            </a:r>
            <a:r>
              <a:rPr lang="it-IT" dirty="0"/>
              <a:t>con</a:t>
            </a:r>
            <a:r>
              <a:rPr lang="it-IT" b="1" dirty="0" smtClean="0">
                <a:solidFill>
                  <a:srgbClr val="C00000"/>
                </a:solidFill>
              </a:rPr>
              <a:t> </a:t>
            </a:r>
            <a:r>
              <a:rPr lang="it-IT" b="1" dirty="0"/>
              <a:t>Delibera n. 831 del 3 agosto 2016 </a:t>
            </a:r>
            <a:r>
              <a:rPr lang="it-IT" b="1" dirty="0" smtClean="0"/>
              <a:t>l’ANAC </a:t>
            </a:r>
            <a:r>
              <a:rPr lang="it-IT" dirty="0" smtClean="0"/>
              <a:t>ha approvato il </a:t>
            </a:r>
            <a:r>
              <a:rPr lang="it-IT" b="1" dirty="0" smtClean="0"/>
              <a:t>Piano Nazionale Anticorruzione 2016;</a:t>
            </a:r>
          </a:p>
          <a:p>
            <a:pPr algn="just"/>
            <a:r>
              <a:rPr lang="it-IT" b="1" dirty="0" err="1" smtClean="0"/>
              <a:t>D.Lgs.</a:t>
            </a:r>
            <a:r>
              <a:rPr lang="it-IT" b="1" dirty="0" smtClean="0"/>
              <a:t> 19/08/2016, n. 175 «Testo unico in materia di </a:t>
            </a:r>
            <a:r>
              <a:rPr lang="it-IT" b="1" dirty="0" err="1" smtClean="0"/>
              <a:t>soc</a:t>
            </a:r>
            <a:r>
              <a:rPr lang="it-IT" b="1" dirty="0" smtClean="0"/>
              <a:t> a partecipazione </a:t>
            </a:r>
            <a:r>
              <a:rPr lang="it-IT" b="1" dirty="0" err="1" smtClean="0"/>
              <a:t>pubbl</a:t>
            </a:r>
            <a:r>
              <a:rPr lang="it-IT" b="1" dirty="0" smtClean="0"/>
              <a:t>.</a:t>
            </a:r>
          </a:p>
          <a:p>
            <a:pPr algn="just"/>
            <a:r>
              <a:rPr lang="it-IT" dirty="0" smtClean="0"/>
              <a:t>di </a:t>
            </a:r>
            <a:r>
              <a:rPr lang="it-IT" dirty="0"/>
              <a:t>recente </a:t>
            </a:r>
            <a:r>
              <a:rPr lang="it-IT" dirty="0" smtClean="0"/>
              <a:t>il </a:t>
            </a:r>
            <a:r>
              <a:rPr lang="it-IT" b="1" dirty="0" smtClean="0"/>
              <a:t>Consiglio ANAC </a:t>
            </a:r>
            <a:r>
              <a:rPr lang="it-IT" dirty="0" smtClean="0"/>
              <a:t>nella seduta del </a:t>
            </a:r>
            <a:r>
              <a:rPr lang="it-IT" b="1" dirty="0" smtClean="0"/>
              <a:t>16 novembre 2016 </a:t>
            </a:r>
            <a:r>
              <a:rPr lang="it-IT" dirty="0" smtClean="0"/>
              <a:t>ha approvato il nuovo</a:t>
            </a:r>
            <a:r>
              <a:rPr lang="it-IT" b="1" dirty="0" smtClean="0"/>
              <a:t> </a:t>
            </a:r>
            <a:r>
              <a:rPr lang="it-IT" b="1" dirty="0" smtClean="0">
                <a:solidFill>
                  <a:srgbClr val="0070C0"/>
                </a:solidFill>
              </a:rPr>
              <a:t>«Regolamento in materia di esercizio del potere sanzionatorio ai sensi dell’art. 47 del D.lgs. 14 marzo 2013, n. 33, come modificato dal D.lgs. </a:t>
            </a:r>
            <a:r>
              <a:rPr lang="it-IT" b="1" dirty="0">
                <a:solidFill>
                  <a:srgbClr val="0070C0"/>
                </a:solidFill>
              </a:rPr>
              <a:t> </a:t>
            </a:r>
            <a:r>
              <a:rPr lang="it-IT" b="1" dirty="0" smtClean="0">
                <a:solidFill>
                  <a:srgbClr val="0070C0"/>
                </a:solidFill>
              </a:rPr>
              <a:t>25 maggio 2016, n. 97»;</a:t>
            </a:r>
            <a:endParaRPr lang="it-IT" b="1" dirty="0">
              <a:solidFill>
                <a:srgbClr val="0070C0"/>
              </a:solidFill>
            </a:endParaRPr>
          </a:p>
          <a:p>
            <a:pPr algn="just"/>
            <a:r>
              <a:rPr lang="it-IT" dirty="0" smtClean="0"/>
              <a:t>successivamente in data </a:t>
            </a:r>
            <a:r>
              <a:rPr lang="it-IT" b="1" dirty="0" smtClean="0"/>
              <a:t>24 novembre 2016 l’ANAC </a:t>
            </a:r>
            <a:r>
              <a:rPr lang="it-IT" dirty="0" smtClean="0"/>
              <a:t>ha pubblicato sul proprio sito, </a:t>
            </a:r>
            <a:r>
              <a:rPr lang="it-IT" dirty="0"/>
              <a:t>in </a:t>
            </a:r>
            <a:r>
              <a:rPr lang="it-IT" dirty="0" smtClean="0"/>
              <a:t>consultazione,</a:t>
            </a:r>
            <a:r>
              <a:rPr lang="it-IT" b="1" dirty="0" smtClean="0">
                <a:solidFill>
                  <a:srgbClr val="C00000"/>
                </a:solidFill>
              </a:rPr>
              <a:t> </a:t>
            </a:r>
            <a:r>
              <a:rPr lang="it-IT" dirty="0" smtClean="0"/>
              <a:t>le </a:t>
            </a:r>
            <a:r>
              <a:rPr lang="it-IT" b="1" dirty="0" smtClean="0">
                <a:solidFill>
                  <a:srgbClr val="0070C0"/>
                </a:solidFill>
              </a:rPr>
              <a:t>«Linee guida recanti indicazioni operative ai fini della definizione delle esclusioni e dei limiti all’accesso civico di cui all’art. 5, co. 2, del D.lgs. N. 33/2013»;</a:t>
            </a:r>
          </a:p>
          <a:p>
            <a:pPr algn="just"/>
            <a:r>
              <a:rPr lang="it-IT" dirty="0" smtClean="0"/>
              <a:t>da </a:t>
            </a:r>
            <a:r>
              <a:rPr lang="it-IT" dirty="0"/>
              <a:t>ultimo in data </a:t>
            </a:r>
            <a:r>
              <a:rPr lang="it-IT" b="1" dirty="0" smtClean="0"/>
              <a:t>25 </a:t>
            </a:r>
            <a:r>
              <a:rPr lang="it-IT" b="1" dirty="0"/>
              <a:t>novembre 2016 l’ANAC </a:t>
            </a:r>
            <a:r>
              <a:rPr lang="it-IT" dirty="0"/>
              <a:t>ha pubblicato sul proprio sito, in consultazione,</a:t>
            </a:r>
            <a:r>
              <a:rPr lang="it-IT" b="1" dirty="0">
                <a:solidFill>
                  <a:srgbClr val="C00000"/>
                </a:solidFill>
              </a:rPr>
              <a:t> </a:t>
            </a:r>
            <a:r>
              <a:rPr lang="it-IT" dirty="0" smtClean="0"/>
              <a:t>lo </a:t>
            </a:r>
            <a:r>
              <a:rPr lang="it-IT" b="1" dirty="0" smtClean="0">
                <a:solidFill>
                  <a:srgbClr val="0070C0"/>
                </a:solidFill>
              </a:rPr>
              <a:t>«Schema di Linee </a:t>
            </a:r>
            <a:r>
              <a:rPr lang="it-IT" b="1" dirty="0">
                <a:solidFill>
                  <a:srgbClr val="0070C0"/>
                </a:solidFill>
              </a:rPr>
              <a:t>guida recanti indicazioni </a:t>
            </a:r>
            <a:r>
              <a:rPr lang="it-IT" b="1" dirty="0" smtClean="0">
                <a:solidFill>
                  <a:srgbClr val="0070C0"/>
                </a:solidFill>
              </a:rPr>
              <a:t>sull’attuazione degli obblighi di pubblicità, trasparenza e diffusione di informazioni contenute nel D.lgs. N. 33/2013, come modificato dal D.lgs. N. 97/2016.</a:t>
            </a:r>
            <a:endParaRPr lang="it-IT" b="1" dirty="0">
              <a:solidFill>
                <a:srgbClr val="0070C0"/>
              </a:solidFill>
            </a:endParaRPr>
          </a:p>
          <a:p>
            <a:pPr marL="0" indent="0" algn="just">
              <a:buNone/>
            </a:pPr>
            <a:endParaRPr lang="it-IT" b="1" dirty="0">
              <a:solidFill>
                <a:srgbClr val="C00000"/>
              </a:solidFill>
            </a:endParaRPr>
          </a:p>
          <a:p>
            <a:pPr marL="0" indent="0" algn="just">
              <a:buNone/>
            </a:pPr>
            <a:endParaRPr lang="it-IT" sz="1400" b="1" dirty="0">
              <a:solidFill>
                <a:srgbClr val="002060"/>
              </a:solidFill>
            </a:endParaRPr>
          </a:p>
          <a:p>
            <a:pPr algn="just">
              <a:buFont typeface="Wingdings" panose="05000000000000000000" pitchFamily="2" charset="2"/>
              <a:buChar char="Ø"/>
            </a:pPr>
            <a:endParaRPr lang="it-IT" sz="1400" b="1" dirty="0">
              <a:solidFill>
                <a:srgbClr val="002060"/>
              </a:solidFill>
            </a:endParaRPr>
          </a:p>
          <a:p>
            <a:pPr marL="0" indent="0" algn="just">
              <a:buNone/>
            </a:pPr>
            <a:endParaRPr lang="it-IT" b="1" dirty="0" smtClean="0">
              <a:solidFill>
                <a:srgbClr val="C00000"/>
              </a:solidFill>
            </a:endParaRPr>
          </a:p>
          <a:p>
            <a:pPr marL="0" indent="0" algn="just">
              <a:buNone/>
            </a:pPr>
            <a:endParaRPr lang="it-IT" b="1" dirty="0">
              <a:solidFill>
                <a:srgbClr val="C00000"/>
              </a:solidFill>
            </a:endParaRPr>
          </a:p>
          <a:p>
            <a:pPr marL="0" indent="0" algn="just">
              <a:buNone/>
            </a:pPr>
            <a:endParaRPr lang="it-IT" b="1" dirty="0">
              <a:solidFill>
                <a:srgbClr val="C00000"/>
              </a:solidFill>
            </a:endParaRPr>
          </a:p>
          <a:p>
            <a:pPr marL="0" indent="0" algn="just">
              <a:buNone/>
            </a:pPr>
            <a:endParaRPr lang="it-IT" dirty="0"/>
          </a:p>
          <a:p>
            <a:pPr marL="0" indent="0">
              <a:buNone/>
            </a:pPr>
            <a:endParaRPr lang="it-IT" b="1" dirty="0">
              <a:solidFill>
                <a:srgbClr val="C00000"/>
              </a:solidFill>
            </a:endParaRPr>
          </a:p>
          <a:p>
            <a:pPr>
              <a:buAutoNum type="arabicPeriod"/>
            </a:pPr>
            <a:endParaRPr lang="it-IT" b="1" dirty="0">
              <a:solidFill>
                <a:srgbClr val="C00000"/>
              </a:solidFill>
            </a:endParaRPr>
          </a:p>
          <a:p>
            <a:pPr marL="0" indent="0">
              <a:buNone/>
            </a:pPr>
            <a:endParaRPr lang="it-IT" dirty="0">
              <a:solidFill>
                <a:srgbClr val="C00000"/>
              </a:solidFill>
            </a:endParaRPr>
          </a:p>
          <a:p>
            <a:pPr marL="0" indent="0">
              <a:buNone/>
            </a:pPr>
            <a:endParaRPr lang="it-IT" dirty="0" smtClean="0">
              <a:solidFill>
                <a:srgbClr val="C00000"/>
              </a:solidFill>
            </a:endParaRPr>
          </a:p>
          <a:p>
            <a:pPr marL="0" indent="0">
              <a:buNone/>
            </a:pPr>
            <a:endParaRPr lang="it-IT" dirty="0"/>
          </a:p>
          <a:p>
            <a:pPr marL="0" indent="0">
              <a:buNone/>
            </a:pPr>
            <a:r>
              <a:rPr lang="it-IT" dirty="0" smtClean="0"/>
              <a:t> </a:t>
            </a:r>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6</a:t>
            </a:fld>
            <a:endParaRPr lang="en-US" dirty="0"/>
          </a:p>
        </p:txBody>
      </p:sp>
    </p:spTree>
    <p:extLst>
      <p:ext uri="{BB962C8B-B14F-4D97-AF65-F5344CB8AC3E}">
        <p14:creationId xmlns:p14="http://schemas.microsoft.com/office/powerpoint/2010/main" val="1213198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69308" y="185351"/>
            <a:ext cx="10395529" cy="1255260"/>
          </a:xfrm>
        </p:spPr>
        <p:txBody>
          <a:bodyPr/>
          <a:lstStyle/>
          <a:p>
            <a:pPr marL="0" indent="0" algn="ctr">
              <a:buNone/>
            </a:pPr>
            <a:r>
              <a:rPr lang="it-IT" sz="3200" b="1" dirty="0" smtClean="0">
                <a:solidFill>
                  <a:srgbClr val="C00000"/>
                </a:solidFill>
              </a:rPr>
              <a:t>2.</a:t>
            </a:r>
            <a:r>
              <a:rPr lang="it-IT" sz="3200" dirty="0" smtClean="0">
                <a:solidFill>
                  <a:srgbClr val="C00000"/>
                </a:solidFill>
              </a:rPr>
              <a:t> </a:t>
            </a:r>
            <a:r>
              <a:rPr lang="it-IT" sz="3200" dirty="0" smtClean="0">
                <a:solidFill>
                  <a:srgbClr val="0070C0"/>
                </a:solidFill>
              </a:rPr>
              <a:t>PROCESSO DI ELABORAZIONE DEL PTPC 2016-2018</a:t>
            </a:r>
            <a:endParaRPr lang="it-IT" sz="3200" dirty="0">
              <a:solidFill>
                <a:srgbClr val="0070C0"/>
              </a:solidFill>
            </a:endParaRPr>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7</a:t>
            </a:fld>
            <a:endParaRPr lang="en-US" dirty="0"/>
          </a:p>
        </p:txBody>
      </p:sp>
      <p:sp>
        <p:nvSpPr>
          <p:cNvPr id="7" name="CasellaDiTesto 6"/>
          <p:cNvSpPr txBox="1"/>
          <p:nvPr/>
        </p:nvSpPr>
        <p:spPr>
          <a:xfrm>
            <a:off x="1181820" y="1664898"/>
            <a:ext cx="10308566" cy="4524315"/>
          </a:xfrm>
          <a:prstGeom prst="rect">
            <a:avLst/>
          </a:prstGeom>
          <a:noFill/>
        </p:spPr>
        <p:txBody>
          <a:bodyPr wrap="square" rtlCol="0">
            <a:spAutoFit/>
          </a:bodyPr>
          <a:lstStyle/>
          <a:p>
            <a:pPr algn="just"/>
            <a:r>
              <a:rPr lang="it-IT" dirty="0"/>
              <a:t>Con la </a:t>
            </a:r>
            <a:r>
              <a:rPr lang="it-IT" b="1" dirty="0" smtClean="0"/>
              <a:t>DGR n</a:t>
            </a:r>
            <a:r>
              <a:rPr lang="it-IT" b="1" dirty="0"/>
              <a:t>. 200 del 30/03/2016 </a:t>
            </a:r>
            <a:r>
              <a:rPr lang="it-IT" dirty="0"/>
              <a:t>sono stati dettati gli indirizzi in materia di trasparenza e per l'aggiornamento del Piano Triennale per la Prevenzione della Corruzione annualità 2016-2018, nonché è stata costituita una task force per supportare il </a:t>
            </a:r>
            <a:r>
              <a:rPr lang="it-IT" dirty="0" smtClean="0"/>
              <a:t>RPCT </a:t>
            </a:r>
            <a:r>
              <a:rPr lang="it-IT" dirty="0"/>
              <a:t>nelle attività propedeutiche alla predisposizione del PTPC 2016-2018, proprio per assicurare una esaustiva ricognizione e valutazione dei processi esposti a maggior rischio corruttivo</a:t>
            </a:r>
            <a:r>
              <a:rPr lang="it-IT" dirty="0" smtClean="0"/>
              <a:t>.</a:t>
            </a:r>
          </a:p>
          <a:p>
            <a:pPr algn="just"/>
            <a:endParaRPr lang="it-IT" dirty="0" smtClean="0"/>
          </a:p>
          <a:p>
            <a:pPr algn="just"/>
            <a:r>
              <a:rPr lang="it-IT" dirty="0"/>
              <a:t>In attuazione della DGR n. 200 del </a:t>
            </a:r>
            <a:r>
              <a:rPr lang="it-IT" dirty="0" smtClean="0"/>
              <a:t>30/03/2016 il RPCT, sono state organizzate </a:t>
            </a:r>
            <a:r>
              <a:rPr lang="it-IT" dirty="0"/>
              <a:t>due giornate formative e sessioni di lavoro, che si sono tenute: una il 5/5/2016 a Pescara, l’altra il 10/5/2016 a L’Aquila. </a:t>
            </a:r>
            <a:r>
              <a:rPr lang="it-IT" dirty="0" smtClean="0"/>
              <a:t>Nel </a:t>
            </a:r>
            <a:r>
              <a:rPr lang="it-IT" dirty="0"/>
              <a:t>corso dei citati incontri sono </a:t>
            </a:r>
            <a:r>
              <a:rPr lang="it-IT" dirty="0" smtClean="0"/>
              <a:t>stati </a:t>
            </a:r>
            <a:r>
              <a:rPr lang="it-IT" dirty="0"/>
              <a:t>illustrati i contenuti del PNA, delle determinazioni ANAC n. 8 del 17/6/2015 e n. 12 del 28/10/2015, nonché uno schema per l’aggiornamento dei processi di ciascuna area maggiormente esposta al rischio di corruzione ed i questionari da utilizzare per l’analisi dei processi e dei correlati rischi specifici, in osservanza del modello base per la mappatura dei processi, approvato con DGR n. 863 del 25/11/2013. </a:t>
            </a:r>
          </a:p>
          <a:p>
            <a:endParaRPr lang="it-IT" dirty="0"/>
          </a:p>
          <a:p>
            <a:endParaRPr lang="it-IT" dirty="0"/>
          </a:p>
        </p:txBody>
      </p:sp>
    </p:spTree>
    <p:extLst>
      <p:ext uri="{BB962C8B-B14F-4D97-AF65-F5344CB8AC3E}">
        <p14:creationId xmlns:p14="http://schemas.microsoft.com/office/powerpoint/2010/main" val="8765226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69309" y="185352"/>
            <a:ext cx="10392032" cy="877330"/>
          </a:xfrm>
        </p:spPr>
        <p:txBody>
          <a:bodyPr/>
          <a:lstStyle/>
          <a:p>
            <a:pPr marL="0" indent="0" algn="ctr">
              <a:buNone/>
            </a:pPr>
            <a:r>
              <a:rPr lang="it-IT" sz="3200" b="1" dirty="0" smtClean="0">
                <a:solidFill>
                  <a:srgbClr val="C00000"/>
                </a:solidFill>
              </a:rPr>
              <a:t>2.</a:t>
            </a:r>
            <a:r>
              <a:rPr lang="it-IT" sz="3200" dirty="0" smtClean="0">
                <a:solidFill>
                  <a:srgbClr val="C00000"/>
                </a:solidFill>
              </a:rPr>
              <a:t> </a:t>
            </a:r>
            <a:r>
              <a:rPr lang="it-IT" sz="3200" dirty="0" smtClean="0">
                <a:solidFill>
                  <a:srgbClr val="0070C0"/>
                </a:solidFill>
              </a:rPr>
              <a:t>PROCESSO DI ELABORAZIONE DEL PTPC 2016-2018</a:t>
            </a:r>
            <a:endParaRPr lang="it-IT" sz="3200" dirty="0">
              <a:solidFill>
                <a:srgbClr val="0070C0"/>
              </a:solidFill>
            </a:endParaRPr>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8</a:t>
            </a:fld>
            <a:endParaRPr lang="en-US" dirty="0"/>
          </a:p>
        </p:txBody>
      </p:sp>
      <p:sp>
        <p:nvSpPr>
          <p:cNvPr id="7" name="CasellaDiTesto 6"/>
          <p:cNvSpPr txBox="1"/>
          <p:nvPr/>
        </p:nvSpPr>
        <p:spPr>
          <a:xfrm>
            <a:off x="1121434" y="1152525"/>
            <a:ext cx="10434465" cy="5355312"/>
          </a:xfrm>
          <a:prstGeom prst="rect">
            <a:avLst/>
          </a:prstGeom>
          <a:noFill/>
        </p:spPr>
        <p:txBody>
          <a:bodyPr wrap="square" rtlCol="0">
            <a:spAutoFit/>
          </a:bodyPr>
          <a:lstStyle/>
          <a:p>
            <a:pPr algn="just"/>
            <a:r>
              <a:rPr lang="it-IT" dirty="0" smtClean="0"/>
              <a:t>Con </a:t>
            </a:r>
            <a:r>
              <a:rPr lang="it-IT" dirty="0"/>
              <a:t>riferimento al suddetto schema ciascun Dirigente è stato invitato </a:t>
            </a:r>
            <a:r>
              <a:rPr lang="it-IT" dirty="0" smtClean="0"/>
              <a:t>formalmente dal RPCT a:</a:t>
            </a:r>
          </a:p>
          <a:p>
            <a:pPr marL="285750" indent="-285750" algn="just">
              <a:buFont typeface="Wingdings" panose="05000000000000000000" pitchFamily="2" charset="2"/>
              <a:buChar char="Ø"/>
            </a:pPr>
            <a:r>
              <a:rPr lang="it-IT" dirty="0" smtClean="0"/>
              <a:t>indicare </a:t>
            </a:r>
            <a:r>
              <a:rPr lang="it-IT" dirty="0"/>
              <a:t>il processo o i processi di competenza, specificando il Dipartimento/Servizio/Ufficio maggiormente esposti agli eventi rischiosi associati a ciascun processo, già mappati ed inclusi nel PTPC 2015-2017;</a:t>
            </a:r>
          </a:p>
          <a:p>
            <a:pPr marL="285750" indent="-285750" algn="just">
              <a:buFont typeface="Wingdings" panose="05000000000000000000" pitchFamily="2" charset="2"/>
              <a:buChar char="Ø"/>
            </a:pPr>
            <a:r>
              <a:rPr lang="it-IT" dirty="0" smtClean="0"/>
              <a:t>verificare </a:t>
            </a:r>
            <a:r>
              <a:rPr lang="it-IT" dirty="0"/>
              <a:t>la correttezza e completezza delle misure esistenti, delle misure generali, nonché delle misure specifiche e delle relative tempistiche;</a:t>
            </a:r>
          </a:p>
          <a:p>
            <a:pPr marL="285750" indent="-285750" algn="just">
              <a:buFont typeface="Wingdings" panose="05000000000000000000" pitchFamily="2" charset="2"/>
              <a:buChar char="Ø"/>
            </a:pPr>
            <a:r>
              <a:rPr lang="it-IT" dirty="0" smtClean="0"/>
              <a:t>aggiungere </a:t>
            </a:r>
            <a:r>
              <a:rPr lang="it-IT" dirty="0"/>
              <a:t>eventuali </a:t>
            </a:r>
            <a:r>
              <a:rPr lang="it-IT" i="1" dirty="0"/>
              <a:t>“</a:t>
            </a:r>
            <a:r>
              <a:rPr lang="it-IT" i="1" dirty="0">
                <a:solidFill>
                  <a:srgbClr val="0070C0"/>
                </a:solidFill>
              </a:rPr>
              <a:t>nuovi processi”</a:t>
            </a:r>
            <a:r>
              <a:rPr lang="it-IT" dirty="0">
                <a:solidFill>
                  <a:srgbClr val="0070C0"/>
                </a:solidFill>
              </a:rPr>
              <a:t> </a:t>
            </a:r>
            <a:r>
              <a:rPr lang="it-IT" dirty="0"/>
              <a:t>non compresi nello schema, compilando i relativi campi indicati nello schema stesso</a:t>
            </a:r>
            <a:r>
              <a:rPr lang="it-IT" dirty="0" smtClean="0"/>
              <a:t>.</a:t>
            </a:r>
          </a:p>
          <a:p>
            <a:pPr algn="just"/>
            <a:r>
              <a:rPr lang="it-IT" dirty="0"/>
              <a:t>A seguito della suddetta ricognizione sono stati individuati complessivamente </a:t>
            </a:r>
            <a:r>
              <a:rPr lang="it-IT" b="1" dirty="0">
                <a:solidFill>
                  <a:srgbClr val="0070C0"/>
                </a:solidFill>
              </a:rPr>
              <a:t>n. 119 processi soggetti a maggior rischio di corruzione</a:t>
            </a:r>
            <a:r>
              <a:rPr lang="it-IT" dirty="0">
                <a:solidFill>
                  <a:srgbClr val="0070C0"/>
                </a:solidFill>
              </a:rPr>
              <a:t>,</a:t>
            </a:r>
            <a:r>
              <a:rPr lang="it-IT" dirty="0"/>
              <a:t> di cui </a:t>
            </a:r>
            <a:r>
              <a:rPr lang="it-IT" b="1" dirty="0">
                <a:solidFill>
                  <a:srgbClr val="0070C0"/>
                </a:solidFill>
              </a:rPr>
              <a:t>n. 5 nuovi processi </a:t>
            </a:r>
            <a:r>
              <a:rPr lang="it-IT" dirty="0"/>
              <a:t>rispetto a quelli già mappati nel precedente </a:t>
            </a:r>
            <a:r>
              <a:rPr lang="it-IT" dirty="0" smtClean="0"/>
              <a:t>PTPC 2015-2017. </a:t>
            </a:r>
            <a:r>
              <a:rPr lang="it-IT" dirty="0"/>
              <a:t>La specifica delle aree di rischio, dei processi individuati, delle strutture regionali competenti, dei rischi specifici correlati, dei livelli di rischio e delle relative misure di prevenzione della corruzione è riportata </a:t>
            </a:r>
            <a:r>
              <a:rPr lang="it-IT" u="sng" dirty="0"/>
              <a:t>nell’Allegato B al PTPC </a:t>
            </a:r>
            <a:r>
              <a:rPr lang="it-IT" u="sng" dirty="0" smtClean="0"/>
              <a:t>2016/2018. </a:t>
            </a:r>
          </a:p>
          <a:p>
            <a:pPr algn="just"/>
            <a:r>
              <a:rPr lang="it-IT" dirty="0" smtClean="0"/>
              <a:t> </a:t>
            </a:r>
            <a:r>
              <a:rPr lang="it-IT" dirty="0"/>
              <a:t>I restanti nuovi processi, indicati dai Dipartimenti, che a seguito dell’analisi non sono stati collocati nel riquadro rosso della 1^ matrice, non sono stati inclusi nel PTPC in quanto a seguito delle operazioni di analisi e valutazione hanno registrato un livello di rischio basso (colore verde</a:t>
            </a:r>
            <a:r>
              <a:rPr lang="it-IT" dirty="0" smtClean="0"/>
              <a:t>).   </a:t>
            </a:r>
            <a:endParaRPr lang="it-IT" dirty="0"/>
          </a:p>
        </p:txBody>
      </p:sp>
    </p:spTree>
    <p:extLst>
      <p:ext uri="{BB962C8B-B14F-4D97-AF65-F5344CB8AC3E}">
        <p14:creationId xmlns:p14="http://schemas.microsoft.com/office/powerpoint/2010/main" val="30513895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69308" y="259492"/>
            <a:ext cx="10219038" cy="1322173"/>
          </a:xfrm>
        </p:spPr>
        <p:txBody>
          <a:bodyPr/>
          <a:lstStyle/>
          <a:p>
            <a:r>
              <a:rPr lang="it-IT" b="1" dirty="0" smtClean="0">
                <a:solidFill>
                  <a:srgbClr val="C00000"/>
                </a:solidFill>
              </a:rPr>
              <a:t>3.</a:t>
            </a:r>
            <a:r>
              <a:rPr lang="it-IT" dirty="0" smtClean="0">
                <a:solidFill>
                  <a:srgbClr val="C00000"/>
                </a:solidFill>
              </a:rPr>
              <a:t> </a:t>
            </a:r>
            <a:r>
              <a:rPr lang="it-IT" dirty="0" smtClean="0">
                <a:solidFill>
                  <a:srgbClr val="0070C0"/>
                </a:solidFill>
              </a:rPr>
              <a:t>I soggetti interni coinvolti nella formazione e attuazione del PTPC 2016-2018</a:t>
            </a:r>
            <a:endParaRPr lang="it-IT" dirty="0">
              <a:solidFill>
                <a:srgbClr val="0070C0"/>
              </a:solidFill>
            </a:endParaRPr>
          </a:p>
        </p:txBody>
      </p:sp>
      <p:sp>
        <p:nvSpPr>
          <p:cNvPr id="3" name="Segnaposto contenuto 2"/>
          <p:cNvSpPr>
            <a:spLocks noGrp="1"/>
          </p:cNvSpPr>
          <p:nvPr>
            <p:ph idx="1"/>
          </p:nvPr>
        </p:nvSpPr>
        <p:spPr>
          <a:xfrm>
            <a:off x="921544" y="1785869"/>
            <a:ext cx="10779617" cy="4689072"/>
          </a:xfrm>
        </p:spPr>
        <p:txBody>
          <a:bodyPr/>
          <a:lstStyle/>
          <a:p>
            <a:pPr algn="just"/>
            <a:r>
              <a:rPr lang="it-IT" sz="2400" dirty="0"/>
              <a:t>Organo di Indirizzo </a:t>
            </a:r>
            <a:r>
              <a:rPr lang="it-IT" sz="2400" dirty="0" smtClean="0"/>
              <a:t>Politico;</a:t>
            </a:r>
          </a:p>
          <a:p>
            <a:pPr algn="just"/>
            <a:r>
              <a:rPr lang="it-IT" sz="2400" dirty="0" smtClean="0"/>
              <a:t>Responsabile </a:t>
            </a:r>
            <a:r>
              <a:rPr lang="it-IT" sz="2400" dirty="0"/>
              <a:t>per la Prevenzione della Corruzione e della Trasparenza (RPCT</a:t>
            </a:r>
            <a:r>
              <a:rPr lang="it-IT" sz="2400" dirty="0" smtClean="0"/>
              <a:t>);</a:t>
            </a:r>
          </a:p>
          <a:p>
            <a:pPr algn="just"/>
            <a:r>
              <a:rPr lang="it-IT" sz="2400" dirty="0" smtClean="0"/>
              <a:t>Vertici </a:t>
            </a:r>
            <a:r>
              <a:rPr lang="it-IT" sz="2400" dirty="0"/>
              <a:t>Amministrativi (Direttori-Dirigenti</a:t>
            </a:r>
            <a:r>
              <a:rPr lang="it-IT" sz="2400" dirty="0" smtClean="0"/>
              <a:t>); </a:t>
            </a:r>
          </a:p>
          <a:p>
            <a:pPr algn="just"/>
            <a:r>
              <a:rPr lang="it-IT" sz="2400" dirty="0" smtClean="0"/>
              <a:t>Responsabili </a:t>
            </a:r>
            <a:r>
              <a:rPr lang="it-IT" sz="2400" dirty="0"/>
              <a:t>degli Uffici e Personale dipendente</a:t>
            </a:r>
            <a:r>
              <a:rPr lang="it-IT" sz="2400" dirty="0" smtClean="0"/>
              <a:t>;</a:t>
            </a:r>
          </a:p>
          <a:p>
            <a:pPr algn="just"/>
            <a:r>
              <a:rPr lang="it-IT" sz="2400" dirty="0" smtClean="0"/>
              <a:t>Organismo </a:t>
            </a:r>
            <a:r>
              <a:rPr lang="it-IT" sz="2400" dirty="0"/>
              <a:t>Indipendente di Valutazione (O.I.V</a:t>
            </a:r>
            <a:r>
              <a:rPr lang="it-IT" sz="2400" dirty="0" smtClean="0"/>
              <a:t>.);</a:t>
            </a:r>
          </a:p>
          <a:p>
            <a:pPr algn="just"/>
            <a:r>
              <a:rPr lang="it-IT" sz="2400" dirty="0" smtClean="0"/>
              <a:t>Ufficio </a:t>
            </a:r>
            <a:r>
              <a:rPr lang="it-IT" sz="2400" dirty="0"/>
              <a:t>Procedimenti Disciplinari (UPD</a:t>
            </a:r>
            <a:r>
              <a:rPr lang="it-IT" sz="2400" dirty="0" smtClean="0"/>
              <a:t>); </a:t>
            </a:r>
          </a:p>
          <a:p>
            <a:pPr algn="just"/>
            <a:r>
              <a:rPr lang="it-IT" sz="2400" dirty="0" smtClean="0"/>
              <a:t>Servizio </a:t>
            </a:r>
            <a:r>
              <a:rPr lang="it-IT" sz="2400" dirty="0"/>
              <a:t>Gestione Risorse Umane</a:t>
            </a:r>
            <a:r>
              <a:rPr lang="it-IT" sz="2400" dirty="0" smtClean="0"/>
              <a:t>; </a:t>
            </a:r>
          </a:p>
          <a:p>
            <a:pPr algn="just"/>
            <a:r>
              <a:rPr lang="it-IT" sz="2400" dirty="0" smtClean="0"/>
              <a:t>Servizio </a:t>
            </a:r>
            <a:r>
              <a:rPr lang="it-IT" sz="2400" dirty="0"/>
              <a:t>Informativo Regionale (S.I.R.).</a:t>
            </a:r>
          </a:p>
          <a:p>
            <a:endParaRPr lang="it-IT" sz="2400" dirty="0" smtClean="0"/>
          </a:p>
          <a:p>
            <a:pPr marL="0" indent="0" algn="just">
              <a:buNone/>
            </a:pPr>
            <a:r>
              <a:rPr lang="it-IT" sz="2300" dirty="0" smtClean="0">
                <a:solidFill>
                  <a:srgbClr val="002060"/>
                </a:solidFill>
              </a:rPr>
              <a:t> </a:t>
            </a:r>
          </a:p>
          <a:p>
            <a:endParaRPr lang="it-IT" sz="2400"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9</a:t>
            </a:fld>
            <a:endParaRPr lang="en-US" dirty="0"/>
          </a:p>
        </p:txBody>
      </p:sp>
    </p:spTree>
    <p:extLst>
      <p:ext uri="{BB962C8B-B14F-4D97-AF65-F5344CB8AC3E}">
        <p14:creationId xmlns:p14="http://schemas.microsoft.com/office/powerpoint/2010/main" val="1182219710"/>
      </p:ext>
    </p:extLst>
  </p:cSld>
  <p:clrMapOvr>
    <a:masterClrMapping/>
  </p:clrMapOvr>
</p:sld>
</file>

<file path=ppt/theme/theme1.xml><?xml version="1.0" encoding="utf-8"?>
<a:theme xmlns:a="http://schemas.openxmlformats.org/drawingml/2006/main" name="Filo">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9710</TotalTime>
  <Words>5626</Words>
  <Application>Microsoft Office PowerPoint</Application>
  <PresentationFormat>Widescreen</PresentationFormat>
  <Paragraphs>287</Paragraphs>
  <Slides>32</Slides>
  <Notes>4</Notes>
  <HiddenSlides>0</HiddenSlides>
  <MMClips>0</MMClips>
  <ScaleCrop>false</ScaleCrop>
  <HeadingPairs>
    <vt:vector size="8" baseType="variant">
      <vt:variant>
        <vt:lpstr>Caratteri utilizzati</vt:lpstr>
      </vt:variant>
      <vt:variant>
        <vt:i4>6</vt:i4>
      </vt:variant>
      <vt:variant>
        <vt:lpstr>Tema</vt:lpstr>
      </vt:variant>
      <vt:variant>
        <vt:i4>1</vt:i4>
      </vt:variant>
      <vt:variant>
        <vt:lpstr>Server OLE incorporati</vt:lpstr>
      </vt:variant>
      <vt:variant>
        <vt:i4>1</vt:i4>
      </vt:variant>
      <vt:variant>
        <vt:lpstr>Titoli diapositive</vt:lpstr>
      </vt:variant>
      <vt:variant>
        <vt:i4>32</vt:i4>
      </vt:variant>
    </vt:vector>
  </HeadingPairs>
  <TitlesOfParts>
    <vt:vector size="40" baseType="lpstr">
      <vt:lpstr>Calibri</vt:lpstr>
      <vt:lpstr>Century Gothic</vt:lpstr>
      <vt:lpstr>Garamond</vt:lpstr>
      <vt:lpstr>Times New Roman</vt:lpstr>
      <vt:lpstr>Wingdings</vt:lpstr>
      <vt:lpstr>Wingdings 3</vt:lpstr>
      <vt:lpstr>Filo</vt:lpstr>
      <vt:lpstr>CorelDRAW</vt:lpstr>
      <vt:lpstr>PIANO TRIENNALE DI PREVENZIONE  DELLA CORRUZIONE ( PTPC ) 2016/2018 e AGGIORNAMENTO DEL PROGRAMMA TRIENNALE PER LA TRASPARENZA E L’INTEGRITA’ ( PTTI ) 2016-2018</vt:lpstr>
      <vt:lpstr>Sezione I PIANO TRIENNALE DI PREVENZIONE DELLA CORRUZIONE - (PTPC) 2016/2018</vt:lpstr>
      <vt:lpstr>1. Evoluzione del contesto normativo di riferimento.</vt:lpstr>
      <vt:lpstr>1. Evoluzione del contesto normativo di riferimento.</vt:lpstr>
      <vt:lpstr>1. Evoluzione del contesto normativo di riferimento.</vt:lpstr>
      <vt:lpstr>1. Evoluzione del contesto normativo di riferimento.</vt:lpstr>
      <vt:lpstr>Presentazione standard di PowerPoint</vt:lpstr>
      <vt:lpstr>Presentazione standard di PowerPoint</vt:lpstr>
      <vt:lpstr>3. I soggetti interni coinvolti nella formazione e attuazione del PTPC 2016-2018</vt:lpstr>
      <vt:lpstr>Presentazione standard di PowerPoint</vt:lpstr>
      <vt:lpstr>5. Particolari azioni e misure generali finalizzate alla prevenzione della corruzione.</vt:lpstr>
      <vt:lpstr>6. Monitoraggio del PTPC e dell’attuazione delle misure</vt:lpstr>
      <vt:lpstr>6. Monitoraggio del PTPC e dell’attuazione delle misure</vt:lpstr>
      <vt:lpstr>7. Scadenzari per l’attuazione delle misure (PTPC) e per gli obblighi di pubblicazione (PTTI).</vt:lpstr>
      <vt:lpstr>Sezione II 8. AGGIORNAMENTO DEL PROGRAMMA TRIENNALE PER LA TRASPARENZA E L’INTEGRITA’(PTTI) 2016 – 2018 (approvato con DGR n. 347 del 1 giugno 2016)  PRINCIPALI NOVITA’ A SEGUITO DELLE MODIFICHE INTRODOTTE DAL D. Lgs. 25/05/2016, n.97 </vt:lpstr>
      <vt:lpstr>9. PTPC 2016/2018 (DGR 714 del 15/11/2016)  Allegato 1-bis trasparenza – cenno ai nuovi obblighi</vt:lpstr>
      <vt:lpstr>10. PTPC 2016/2018 (DGR 714 del 15/11/2016) Scadenziario dell’Allegato 1-bis </vt:lpstr>
      <vt:lpstr>11. Nuovi obblighi relativi agli enti pubblici vigilati, agli      enti     privati in controllo pubblico nonché alle       partecipazioni in società di diritto privato </vt:lpstr>
      <vt:lpstr>11.  Nuovi obblighi relativi agli enti pubblici vigilati,    agli enti privati in controllo pubblico nonché alle       partecipazioni in società di diritto privato </vt:lpstr>
      <vt:lpstr>11. Nuovi obblighi relativi agli enti pubblici vigilati,  agli enti privati in controllo pubblico nonché alle       partecipazioni in società di diritto privato </vt:lpstr>
      <vt:lpstr>11. Nuovi obblighi relativi agli enti pubblici vigilati,     agli enti privati in controllo pubblico nonché alle      partecipazioni in società di diritto privato </vt:lpstr>
      <vt:lpstr>12. Divieto di erogazione di fondi a enti e società  (Art. 22,  comma 4 del D.Lgs 33/2013)</vt:lpstr>
      <vt:lpstr>13.     PTPC 2016/2018 (DGR 714 del 15/11/2016     Misure di Monitoraggio e vigilanza sull’attuazione del     Programma</vt:lpstr>
      <vt:lpstr>13.  PTPC 2016/2018 (DGR 714 del 15/11/2016     Misure di Monitoraggio e vigilanza sull’attuazione        del Programma</vt:lpstr>
      <vt:lpstr>14. Cenni al nuovo accesso civico    Tipologie di accesso a seguito delle modifiche introdotte al D. Lgs. 33/2013 dal D. Lgs. 25/05/2016, n.97 </vt:lpstr>
      <vt:lpstr>12. Tipologie di accesso a seguito delle modifiche introdotte dal D. Lgs. 25/05/2016, n.97 </vt:lpstr>
      <vt:lpstr>12. Tipologie di accesso a seguito delle modifiche introdotte dal D. Lgs. 25/05/2016, n.97 Esercizio del diritto  A chi va presentata l’istanza? </vt:lpstr>
      <vt:lpstr>12. Nuovo accesso civico (art. 5 e 5-bis D. Lgs 33/2013) Motivi di rigetto</vt:lpstr>
      <vt:lpstr> 12. Nuovo accesso civico (art. 5 e 5-bis D. Lgs 33/2013) Obbligo di conclusione del procedimento di accesso  e sanzioni per inadempienze</vt:lpstr>
      <vt:lpstr>12. Nuovo accesso civico (art. 5 e 5-bis D. Lgs 33/2013) Cosa fare in caso di diniego</vt:lpstr>
      <vt:lpstr>Presentazione standard di PowerPoint</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Ercole Cauti</dc:creator>
  <cp:lastModifiedBy>Laura Chiarizia</cp:lastModifiedBy>
  <cp:revision>695</cp:revision>
  <cp:lastPrinted>2016-12-06T16:22:00Z</cp:lastPrinted>
  <dcterms:created xsi:type="dcterms:W3CDTF">2015-06-01T13:19:38Z</dcterms:created>
  <dcterms:modified xsi:type="dcterms:W3CDTF">2016-12-12T11:00:07Z</dcterms:modified>
</cp:coreProperties>
</file>