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FCEA1-8F2C-4E66-B227-0769EBDB6430}" type="datetimeFigureOut">
              <a:rPr lang="it-IT" smtClean="0"/>
              <a:t>24/04/2014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7DB46-C141-4867-BB57-9D7BFD1C27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36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877888"/>
            <a:ext cx="4478337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1854" y="4351224"/>
            <a:ext cx="4740700" cy="3513437"/>
          </a:xfrm>
          <a:noFill/>
          <a:ln/>
        </p:spPr>
        <p:txBody>
          <a:bodyPr wrap="none" lIns="83842" tIns="41921" rIns="83842" bIns="41921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91583" y="878726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43" tIns="46075" rIns="92143" bIns="46075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5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91583" y="878726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43" tIns="46075" rIns="92143" bIns="46075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5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91583" y="878727"/>
            <a:ext cx="4474837" cy="3163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35" tIns="46071" rIns="92135" bIns="4607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1061854" y="4351224"/>
            <a:ext cx="4739098" cy="351197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E2C3-6BF9-456A-AD34-7D3FF3C3B4AD}" type="datetimeFigureOut">
              <a:rPr lang="it-IT" smtClean="0"/>
              <a:t>24/04/2014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DE5F-ECBE-4CDD-ADC1-0530CE7F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69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E2C3-6BF9-456A-AD34-7D3FF3C3B4AD}" type="datetimeFigureOut">
              <a:rPr lang="it-IT" smtClean="0"/>
              <a:t>24/04/2014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DE5F-ECBE-4CDD-ADC1-0530CE7F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90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E2C3-6BF9-456A-AD34-7D3FF3C3B4AD}" type="datetimeFigureOut">
              <a:rPr lang="it-IT" smtClean="0"/>
              <a:t>24/04/2014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DE5F-ECBE-4CDD-ADC1-0530CE7F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07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E2C3-6BF9-456A-AD34-7D3FF3C3B4AD}" type="datetimeFigureOut">
              <a:rPr lang="it-IT" smtClean="0"/>
              <a:t>24/04/2014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DE5F-ECBE-4CDD-ADC1-0530CE7F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99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E2C3-6BF9-456A-AD34-7D3FF3C3B4AD}" type="datetimeFigureOut">
              <a:rPr lang="it-IT" smtClean="0"/>
              <a:t>24/04/2014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DE5F-ECBE-4CDD-ADC1-0530CE7F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19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E2C3-6BF9-456A-AD34-7D3FF3C3B4AD}" type="datetimeFigureOut">
              <a:rPr lang="it-IT" smtClean="0"/>
              <a:t>24/04/2014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DE5F-ECBE-4CDD-ADC1-0530CE7F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43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E2C3-6BF9-456A-AD34-7D3FF3C3B4AD}" type="datetimeFigureOut">
              <a:rPr lang="it-IT" smtClean="0"/>
              <a:t>24/04/2014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DE5F-ECBE-4CDD-ADC1-0530CE7F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560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E2C3-6BF9-456A-AD34-7D3FF3C3B4AD}" type="datetimeFigureOut">
              <a:rPr lang="it-IT" smtClean="0"/>
              <a:t>24/04/2014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DE5F-ECBE-4CDD-ADC1-0530CE7F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15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E2C3-6BF9-456A-AD34-7D3FF3C3B4AD}" type="datetimeFigureOut">
              <a:rPr lang="it-IT" smtClean="0"/>
              <a:t>24/04/2014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DE5F-ECBE-4CDD-ADC1-0530CE7F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66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E2C3-6BF9-456A-AD34-7D3FF3C3B4AD}" type="datetimeFigureOut">
              <a:rPr lang="it-IT" smtClean="0"/>
              <a:t>24/04/2014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DE5F-ECBE-4CDD-ADC1-0530CE7F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811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E2C3-6BF9-456A-AD34-7D3FF3C3B4AD}" type="datetimeFigureOut">
              <a:rPr lang="it-IT" smtClean="0"/>
              <a:t>24/04/2014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DE5F-ECBE-4CDD-ADC1-0530CE7F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77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5E2C3-6BF9-456A-AD34-7D3FF3C3B4AD}" type="datetimeFigureOut">
              <a:rPr lang="it-IT" smtClean="0"/>
              <a:t>24/04/2014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4DE5F-ECBE-4CDD-ADC1-0530CE7F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07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553935" y="3104021"/>
            <a:ext cx="7852842" cy="1341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883" tIns="39442" rIns="78883" bIns="39442">
            <a:spAutoFit/>
          </a:bodyPr>
          <a:lstStyle/>
          <a:p>
            <a:pPr hangingPunct="0">
              <a:lnSpc>
                <a:spcPct val="118000"/>
              </a:lnSpc>
              <a:buClr>
                <a:srgbClr val="000000"/>
              </a:buClr>
              <a:buSzPct val="45000"/>
              <a:tabLst>
                <a:tab pos="634643" algn="l"/>
                <a:tab pos="1269286" algn="l"/>
                <a:tab pos="1901146" algn="l"/>
                <a:tab pos="2538573" algn="l"/>
                <a:tab pos="3173216" algn="l"/>
                <a:tab pos="3807859" algn="l"/>
                <a:tab pos="4441111" algn="l"/>
                <a:tab pos="5074362" algn="l"/>
                <a:tab pos="5711788" algn="l"/>
                <a:tab pos="6346431" algn="l"/>
                <a:tab pos="6981074" algn="l"/>
              </a:tabLst>
            </a:pPr>
            <a:r>
              <a:rPr lang="en-GB" sz="3500" b="1" cap="small" dirty="0" err="1">
                <a:solidFill>
                  <a:srgbClr val="314697"/>
                </a:solidFill>
                <a:latin typeface="Lucida Grande"/>
              </a:rPr>
              <a:t>Dall’analisi</a:t>
            </a:r>
            <a:r>
              <a:rPr lang="en-GB" sz="3500" b="1" cap="small" dirty="0">
                <a:solidFill>
                  <a:srgbClr val="314697"/>
                </a:solidFill>
                <a:latin typeface="Lucida Grande"/>
              </a:rPr>
              <a:t> </a:t>
            </a:r>
            <a:r>
              <a:rPr lang="en-GB" sz="3500" b="1" cap="small" dirty="0" err="1">
                <a:solidFill>
                  <a:srgbClr val="314697"/>
                </a:solidFill>
                <a:latin typeface="Lucida Grande"/>
              </a:rPr>
              <a:t>alla</a:t>
            </a:r>
            <a:r>
              <a:rPr lang="en-GB" sz="3500" b="1" cap="small" dirty="0">
                <a:solidFill>
                  <a:srgbClr val="314697"/>
                </a:solidFill>
                <a:latin typeface="Lucida Grande"/>
              </a:rPr>
              <a:t> vision:</a:t>
            </a:r>
          </a:p>
          <a:p>
            <a:pPr hangingPunct="0">
              <a:lnSpc>
                <a:spcPct val="118000"/>
              </a:lnSpc>
              <a:buClr>
                <a:srgbClr val="000000"/>
              </a:buClr>
              <a:buSzPct val="45000"/>
              <a:tabLst>
                <a:tab pos="634643" algn="l"/>
                <a:tab pos="1269286" algn="l"/>
                <a:tab pos="1901146" algn="l"/>
                <a:tab pos="2538573" algn="l"/>
                <a:tab pos="3173216" algn="l"/>
                <a:tab pos="3807859" algn="l"/>
                <a:tab pos="4441111" algn="l"/>
                <a:tab pos="5074362" algn="l"/>
                <a:tab pos="5711788" algn="l"/>
                <a:tab pos="6346431" algn="l"/>
                <a:tab pos="6981074" algn="l"/>
              </a:tabLst>
            </a:pPr>
            <a:r>
              <a:rPr lang="en-GB" sz="3500" b="1" cap="small" dirty="0" err="1">
                <a:solidFill>
                  <a:srgbClr val="314697"/>
                </a:solidFill>
                <a:latin typeface="Lucida Grande"/>
              </a:rPr>
              <a:t>il</a:t>
            </a:r>
            <a:r>
              <a:rPr lang="en-GB" sz="3500" b="1" cap="small" dirty="0">
                <a:solidFill>
                  <a:srgbClr val="314697"/>
                </a:solidFill>
                <a:latin typeface="Lucida Grande"/>
              </a:rPr>
              <a:t> </a:t>
            </a:r>
            <a:r>
              <a:rPr lang="en-GB" sz="3500" b="1" cap="small" dirty="0" err="1">
                <a:solidFill>
                  <a:srgbClr val="314697"/>
                </a:solidFill>
                <a:latin typeface="Lucida Grande"/>
              </a:rPr>
              <a:t>contributo</a:t>
            </a:r>
            <a:r>
              <a:rPr lang="en-GB" sz="3500" b="1" cap="small" dirty="0">
                <a:solidFill>
                  <a:srgbClr val="314697"/>
                </a:solidFill>
                <a:latin typeface="Lucida Grande"/>
              </a:rPr>
              <a:t> </a:t>
            </a:r>
            <a:r>
              <a:rPr lang="en-GB" sz="3500" b="1" cap="small" dirty="0" err="1">
                <a:solidFill>
                  <a:srgbClr val="314697"/>
                </a:solidFill>
                <a:latin typeface="Lucida Grande"/>
              </a:rPr>
              <a:t>della</a:t>
            </a:r>
            <a:r>
              <a:rPr lang="en-GB" sz="3500" b="1" cap="small" dirty="0">
                <a:solidFill>
                  <a:srgbClr val="314697"/>
                </a:solidFill>
                <a:latin typeface="Lucida Grande"/>
              </a:rPr>
              <a:t> </a:t>
            </a:r>
            <a:r>
              <a:rPr lang="en-GB" sz="3500" b="1" dirty="0" err="1">
                <a:solidFill>
                  <a:srgbClr val="314697"/>
                </a:solidFill>
                <a:latin typeface="Lucida Grande"/>
              </a:rPr>
              <a:t>SVIMEZ</a:t>
            </a:r>
            <a:endParaRPr lang="en-GB" sz="3500" b="1" dirty="0">
              <a:solidFill>
                <a:srgbClr val="314697"/>
              </a:solidFill>
              <a:latin typeface="Lucida Grande"/>
            </a:endParaRPr>
          </a:p>
        </p:txBody>
      </p:sp>
      <p:sp>
        <p:nvSpPr>
          <p:cNvPr id="3077" name="Line 8"/>
          <p:cNvSpPr>
            <a:spLocks noChangeShapeType="1"/>
          </p:cNvSpPr>
          <p:nvPr/>
        </p:nvSpPr>
        <p:spPr bwMode="auto">
          <a:xfrm>
            <a:off x="123550" y="1339341"/>
            <a:ext cx="8820870" cy="0"/>
          </a:xfrm>
          <a:prstGeom prst="line">
            <a:avLst/>
          </a:prstGeom>
          <a:noFill/>
          <a:ln w="9525">
            <a:solidFill>
              <a:srgbClr val="314697"/>
            </a:solidFill>
            <a:round/>
            <a:headEnd/>
            <a:tailEnd/>
          </a:ln>
        </p:spPr>
        <p:txBody>
          <a:bodyPr lIns="80165" tIns="40083" rIns="80165" bIns="40083"/>
          <a:lstStyle/>
          <a:p>
            <a:endParaRPr lang="it-IT"/>
          </a:p>
        </p:txBody>
      </p:sp>
      <p:pic>
        <p:nvPicPr>
          <p:cNvPr id="30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195" y="6237295"/>
            <a:ext cx="1105155" cy="293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1592564" y="6188330"/>
            <a:ext cx="2978758" cy="3372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78883" tIns="39442" rIns="78883" bIns="39442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634643" algn="l"/>
                <a:tab pos="1269286" algn="l"/>
                <a:tab pos="1901146" algn="l"/>
                <a:tab pos="2538573" algn="l"/>
              </a:tabLst>
            </a:pPr>
            <a:r>
              <a:rPr lang="en-GB" b="1" i="1" dirty="0">
                <a:solidFill>
                  <a:srgbClr val="314697"/>
                </a:solidFill>
              </a:rPr>
              <a:t>Pescara, 4 </a:t>
            </a:r>
            <a:r>
              <a:rPr lang="en-GB" b="1" i="1" dirty="0" err="1">
                <a:solidFill>
                  <a:srgbClr val="314697"/>
                </a:solidFill>
              </a:rPr>
              <a:t>aprile</a:t>
            </a:r>
            <a:r>
              <a:rPr lang="en-GB" b="1" i="1" dirty="0">
                <a:solidFill>
                  <a:srgbClr val="314697"/>
                </a:solidFill>
              </a:rPr>
              <a:t> 2014</a:t>
            </a:r>
            <a:endParaRPr lang="en-GB" b="1" i="1" dirty="0">
              <a:solidFill>
                <a:srgbClr val="314697"/>
              </a:solidFill>
            </a:endParaRPr>
          </a:p>
        </p:txBody>
      </p:sp>
      <p:pic>
        <p:nvPicPr>
          <p:cNvPr id="8" name="Immagine 7" descr="orizzontale_bl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01113" y="235320"/>
            <a:ext cx="2093612" cy="933202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3260" y="287085"/>
            <a:ext cx="5848901" cy="9875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883" tIns="39442" rIns="78883" bIns="39442">
            <a:spAutoFit/>
          </a:bodyPr>
          <a:lstStyle/>
          <a:p>
            <a:pPr hangingPunct="0">
              <a:lnSpc>
                <a:spcPct val="118000"/>
              </a:lnSpc>
              <a:buClr>
                <a:srgbClr val="000000"/>
              </a:buClr>
              <a:buSzPct val="45000"/>
              <a:tabLst>
                <a:tab pos="634643" algn="l"/>
                <a:tab pos="1269286" algn="l"/>
                <a:tab pos="1901146" algn="l"/>
                <a:tab pos="2538573" algn="l"/>
                <a:tab pos="3173216" algn="l"/>
                <a:tab pos="3807859" algn="l"/>
                <a:tab pos="4441111" algn="l"/>
                <a:tab pos="5074362" algn="l"/>
                <a:tab pos="5711788" algn="l"/>
                <a:tab pos="6346431" algn="l"/>
                <a:tab pos="6981074" algn="l"/>
              </a:tabLst>
            </a:pPr>
            <a:r>
              <a:rPr lang="en-GB" sz="2500" b="1" cap="small" dirty="0" err="1">
                <a:solidFill>
                  <a:srgbClr val="FF0000"/>
                </a:solidFill>
                <a:latin typeface="Lucida Grande"/>
              </a:rPr>
              <a:t>Strategia</a:t>
            </a:r>
            <a:r>
              <a:rPr lang="en-GB" sz="2500" b="1" cap="small" dirty="0">
                <a:solidFill>
                  <a:srgbClr val="FF0000"/>
                </a:solidFill>
                <a:latin typeface="Lucida Grande"/>
              </a:rPr>
              <a:t> per la </a:t>
            </a:r>
            <a:r>
              <a:rPr lang="en-GB" sz="2500" b="1" cap="small" dirty="0" err="1">
                <a:solidFill>
                  <a:srgbClr val="FF0000"/>
                </a:solidFill>
                <a:latin typeface="Lucida Grande"/>
              </a:rPr>
              <a:t>specializzazione</a:t>
            </a:r>
            <a:endParaRPr lang="en-GB" sz="2500" b="1" cap="small" dirty="0">
              <a:solidFill>
                <a:srgbClr val="FF0000"/>
              </a:solidFill>
              <a:latin typeface="Lucida Grande"/>
            </a:endParaRPr>
          </a:p>
          <a:p>
            <a:pPr hangingPunct="0">
              <a:lnSpc>
                <a:spcPct val="118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 sz="2500" b="1" cap="small" dirty="0" err="1">
                <a:solidFill>
                  <a:srgbClr val="FF0000"/>
                </a:solidFill>
                <a:latin typeface="Lucida Grande"/>
              </a:rPr>
              <a:t>intelligente</a:t>
            </a:r>
            <a:r>
              <a:rPr lang="en-GB" sz="2500" b="1" cap="small" dirty="0">
                <a:solidFill>
                  <a:srgbClr val="FF0000"/>
                </a:solidFill>
                <a:latin typeface="Lucida Grande"/>
              </a:rPr>
              <a:t> </a:t>
            </a:r>
            <a:r>
              <a:rPr lang="en-GB" sz="2500" b="1" cap="small" dirty="0" err="1">
                <a:solidFill>
                  <a:srgbClr val="FF0000"/>
                </a:solidFill>
                <a:latin typeface="Lucida Grande"/>
              </a:rPr>
              <a:t>della</a:t>
            </a:r>
            <a:r>
              <a:rPr lang="en-GB" sz="2500" b="1" cap="small" dirty="0">
                <a:solidFill>
                  <a:srgbClr val="FF0000"/>
                </a:solidFill>
                <a:latin typeface="Lucida Grande"/>
              </a:rPr>
              <a:t> </a:t>
            </a:r>
            <a:r>
              <a:rPr lang="en-GB" sz="2500" b="1" cap="small" dirty="0" err="1">
                <a:solidFill>
                  <a:srgbClr val="FF0000"/>
                </a:solidFill>
                <a:latin typeface="Lucida Grande"/>
              </a:rPr>
              <a:t>regione</a:t>
            </a:r>
            <a:r>
              <a:rPr lang="en-GB" sz="2500" b="1" cap="small" dirty="0">
                <a:solidFill>
                  <a:srgbClr val="FF0000"/>
                </a:solidFill>
                <a:latin typeface="Lucida Grande"/>
              </a:rPr>
              <a:t> </a:t>
            </a:r>
            <a:r>
              <a:rPr lang="en-GB" sz="2500" b="1" cap="small" dirty="0" err="1">
                <a:solidFill>
                  <a:srgbClr val="FF0000"/>
                </a:solidFill>
                <a:latin typeface="Lucida Grande"/>
              </a:rPr>
              <a:t>Abruzzo</a:t>
            </a:r>
            <a:endParaRPr lang="en-GB" sz="25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5955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56241" y="323368"/>
            <a:ext cx="8376381" cy="3632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sz="1900" b="1" dirty="0">
                <a:solidFill>
                  <a:srgbClr val="314697"/>
                </a:solidFill>
              </a:rPr>
              <a:t>Fig. </a:t>
            </a:r>
            <a:r>
              <a:rPr lang="it-IT" sz="1900" b="1" dirty="0">
                <a:solidFill>
                  <a:srgbClr val="314697"/>
                </a:solidFill>
              </a:rPr>
              <a:t>9. Quote % settoriali/dimensionali degli addetti delle </a:t>
            </a:r>
            <a:r>
              <a:rPr lang="it-IT" sz="1900" b="1" dirty="0" err="1">
                <a:solidFill>
                  <a:srgbClr val="314697"/>
                </a:solidFill>
              </a:rPr>
              <a:t>UL</a:t>
            </a:r>
            <a:r>
              <a:rPr lang="it-IT" sz="1900" b="1" dirty="0">
                <a:solidFill>
                  <a:srgbClr val="314697"/>
                </a:solidFill>
              </a:rPr>
              <a:t>. Anno 2011</a:t>
            </a:r>
            <a:endParaRPr lang="it-IT" sz="1900" b="1" dirty="0">
              <a:solidFill>
                <a:srgbClr val="314697"/>
              </a:solidFill>
            </a:endParaRPr>
          </a:p>
        </p:txBody>
      </p:sp>
      <p:pic>
        <p:nvPicPr>
          <p:cNvPr id="9" name="Picture 7" descr="March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50" y="6215263"/>
            <a:ext cx="379747" cy="4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5400000">
            <a:off x="4752192" y="2489920"/>
            <a:ext cx="0" cy="8189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629" y="901535"/>
            <a:ext cx="8164012" cy="55618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5376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56241" y="271523"/>
            <a:ext cx="8376381" cy="66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defTabSz="801654"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900" b="1" dirty="0">
                <a:solidFill>
                  <a:srgbClr val="314697"/>
                </a:solidFill>
              </a:rPr>
              <a:t>Fig. </a:t>
            </a:r>
            <a:r>
              <a:rPr lang="it-IT" sz="1900" b="1" dirty="0">
                <a:solidFill>
                  <a:srgbClr val="314697"/>
                </a:solidFill>
              </a:rPr>
              <a:t>10. </a:t>
            </a:r>
            <a:r>
              <a:rPr lang="en-US" sz="1900" b="1" dirty="0">
                <a:solidFill>
                  <a:srgbClr val="314697"/>
                </a:solidFill>
              </a:rPr>
              <a:t>Export </a:t>
            </a:r>
            <a:r>
              <a:rPr lang="en-US" sz="1900" b="1" dirty="0" err="1">
                <a:solidFill>
                  <a:srgbClr val="314697"/>
                </a:solidFill>
              </a:rPr>
              <a:t>dell'Abruzzo</a:t>
            </a:r>
            <a:r>
              <a:rPr lang="en-US" sz="1900" b="1" dirty="0">
                <a:solidFill>
                  <a:srgbClr val="314697"/>
                </a:solidFill>
              </a:rPr>
              <a:t>  (media 2009-2013). Quote </a:t>
            </a:r>
            <a:r>
              <a:rPr lang="en-US" sz="1900" b="1" dirty="0" err="1">
                <a:solidFill>
                  <a:srgbClr val="314697"/>
                </a:solidFill>
              </a:rPr>
              <a:t>percentuali</a:t>
            </a:r>
            <a:r>
              <a:rPr lang="en-US" sz="1900" b="1" dirty="0">
                <a:solidFill>
                  <a:srgbClr val="314697"/>
                </a:solidFill>
              </a:rPr>
              <a:t> e </a:t>
            </a:r>
            <a:r>
              <a:rPr lang="en-US" sz="1900" b="1" dirty="0" err="1">
                <a:solidFill>
                  <a:srgbClr val="314697"/>
                </a:solidFill>
              </a:rPr>
              <a:t>Indici</a:t>
            </a:r>
            <a:r>
              <a:rPr lang="en-US" sz="1900" b="1" dirty="0">
                <a:solidFill>
                  <a:srgbClr val="314697"/>
                </a:solidFill>
              </a:rPr>
              <a:t> </a:t>
            </a:r>
            <a:r>
              <a:rPr lang="en-US" sz="1900" b="1" dirty="0" err="1">
                <a:solidFill>
                  <a:srgbClr val="314697"/>
                </a:solidFill>
              </a:rPr>
              <a:t>di</a:t>
            </a:r>
            <a:r>
              <a:rPr lang="en-US" sz="1900" b="1" dirty="0">
                <a:solidFill>
                  <a:srgbClr val="314697"/>
                </a:solidFill>
              </a:rPr>
              <a:t> </a:t>
            </a:r>
            <a:r>
              <a:rPr lang="en-US" sz="1900" b="1" dirty="0" err="1">
                <a:solidFill>
                  <a:srgbClr val="314697"/>
                </a:solidFill>
              </a:rPr>
              <a:t>specializzazione</a:t>
            </a:r>
            <a:r>
              <a:rPr lang="en-US" sz="1900" b="1" dirty="0">
                <a:solidFill>
                  <a:srgbClr val="314697"/>
                </a:solidFill>
              </a:rPr>
              <a:t> </a:t>
            </a:r>
            <a:r>
              <a:rPr lang="en-US" sz="1900" b="1" dirty="0" err="1">
                <a:solidFill>
                  <a:srgbClr val="314697"/>
                </a:solidFill>
              </a:rPr>
              <a:t>rispetto</a:t>
            </a:r>
            <a:r>
              <a:rPr lang="en-US" sz="1900" b="1" dirty="0">
                <a:solidFill>
                  <a:srgbClr val="314697"/>
                </a:solidFill>
              </a:rPr>
              <a:t> </a:t>
            </a:r>
            <a:r>
              <a:rPr lang="en-US" sz="1900" b="1" dirty="0" err="1">
                <a:solidFill>
                  <a:srgbClr val="314697"/>
                </a:solidFill>
              </a:rPr>
              <a:t>all'Italia</a:t>
            </a:r>
            <a:endParaRPr lang="it-IT" sz="1900" b="1" dirty="0">
              <a:solidFill>
                <a:srgbClr val="314697"/>
              </a:solidFill>
            </a:endParaRPr>
          </a:p>
        </p:txBody>
      </p:sp>
      <p:pic>
        <p:nvPicPr>
          <p:cNvPr id="9" name="Picture 7" descr="March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50" y="6215263"/>
            <a:ext cx="379747" cy="4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5400000">
            <a:off x="4752192" y="2489920"/>
            <a:ext cx="0" cy="8189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9652" y="953380"/>
            <a:ext cx="7975034" cy="55388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4832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72533" y="236959"/>
            <a:ext cx="8067356" cy="66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78903" tIns="39452" rIns="78903" bIns="39452">
            <a:spAutoFit/>
          </a:bodyPr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900" b="1" dirty="0">
                <a:solidFill>
                  <a:srgbClr val="314697"/>
                </a:solidFill>
              </a:rPr>
              <a:t>Fig</a:t>
            </a:r>
            <a:r>
              <a:rPr lang="it-IT" sz="1900" b="1" dirty="0">
                <a:solidFill>
                  <a:srgbClr val="314697"/>
                </a:solidFill>
              </a:rPr>
              <a:t>. 11. </a:t>
            </a:r>
            <a:r>
              <a:rPr lang="en-US" sz="1900" b="1" dirty="0" err="1">
                <a:solidFill>
                  <a:srgbClr val="314697"/>
                </a:solidFill>
              </a:rPr>
              <a:t>Confronto</a:t>
            </a:r>
            <a:r>
              <a:rPr lang="en-US" sz="1900" b="1" dirty="0">
                <a:solidFill>
                  <a:srgbClr val="314697"/>
                </a:solidFill>
              </a:rPr>
              <a:t> </a:t>
            </a:r>
            <a:r>
              <a:rPr lang="en-US" sz="1900" b="1" dirty="0" err="1">
                <a:solidFill>
                  <a:srgbClr val="314697"/>
                </a:solidFill>
              </a:rPr>
              <a:t>tra</a:t>
            </a:r>
            <a:r>
              <a:rPr lang="en-US" sz="1900" b="1" dirty="0">
                <a:solidFill>
                  <a:srgbClr val="314697"/>
                </a:solidFill>
              </a:rPr>
              <a:t> </a:t>
            </a:r>
            <a:r>
              <a:rPr lang="en-US" sz="1900" b="1" dirty="0" err="1">
                <a:solidFill>
                  <a:srgbClr val="314697"/>
                </a:solidFill>
              </a:rPr>
              <a:t>Indici</a:t>
            </a:r>
            <a:r>
              <a:rPr lang="en-US" sz="1900" b="1" dirty="0">
                <a:solidFill>
                  <a:srgbClr val="314697"/>
                </a:solidFill>
              </a:rPr>
              <a:t> </a:t>
            </a:r>
            <a:r>
              <a:rPr lang="en-US" sz="1900" b="1" dirty="0" err="1">
                <a:solidFill>
                  <a:srgbClr val="314697"/>
                </a:solidFill>
              </a:rPr>
              <a:t>di</a:t>
            </a:r>
            <a:r>
              <a:rPr lang="en-US" sz="1900" b="1" dirty="0">
                <a:solidFill>
                  <a:srgbClr val="314697"/>
                </a:solidFill>
              </a:rPr>
              <a:t> </a:t>
            </a:r>
            <a:r>
              <a:rPr lang="en-US" sz="1900" b="1" dirty="0" err="1">
                <a:solidFill>
                  <a:srgbClr val="314697"/>
                </a:solidFill>
              </a:rPr>
              <a:t>specializzazione</a:t>
            </a:r>
            <a:r>
              <a:rPr lang="en-US" sz="1900" b="1" dirty="0">
                <a:solidFill>
                  <a:srgbClr val="314697"/>
                </a:solidFill>
              </a:rPr>
              <a:t> </a:t>
            </a:r>
            <a:r>
              <a:rPr lang="en-US" sz="1900" b="1" dirty="0" err="1">
                <a:solidFill>
                  <a:srgbClr val="314697"/>
                </a:solidFill>
              </a:rPr>
              <a:t>delle</a:t>
            </a:r>
            <a:r>
              <a:rPr lang="en-US" sz="1900" b="1" dirty="0">
                <a:solidFill>
                  <a:srgbClr val="314697"/>
                </a:solidFill>
              </a:rPr>
              <a:t> export (media 2009-2013) e </a:t>
            </a:r>
            <a:r>
              <a:rPr lang="en-US" sz="1900" b="1" dirty="0" err="1">
                <a:solidFill>
                  <a:srgbClr val="314697"/>
                </a:solidFill>
              </a:rPr>
              <a:t>degli</a:t>
            </a:r>
            <a:r>
              <a:rPr lang="en-US" sz="1900" b="1" dirty="0">
                <a:solidFill>
                  <a:srgbClr val="314697"/>
                </a:solidFill>
              </a:rPr>
              <a:t> </a:t>
            </a:r>
            <a:r>
              <a:rPr lang="en-US" sz="1900" b="1" dirty="0" err="1">
                <a:solidFill>
                  <a:srgbClr val="314697"/>
                </a:solidFill>
              </a:rPr>
              <a:t>addetti</a:t>
            </a:r>
            <a:r>
              <a:rPr lang="en-US" sz="1900" b="1" dirty="0">
                <a:solidFill>
                  <a:srgbClr val="314697"/>
                </a:solidFill>
              </a:rPr>
              <a:t> </a:t>
            </a:r>
            <a:r>
              <a:rPr lang="en-US" sz="1900" b="1" dirty="0" err="1">
                <a:solidFill>
                  <a:srgbClr val="314697"/>
                </a:solidFill>
              </a:rPr>
              <a:t>delle</a:t>
            </a:r>
            <a:r>
              <a:rPr lang="en-US" sz="1900" b="1" dirty="0">
                <a:solidFill>
                  <a:srgbClr val="314697"/>
                </a:solidFill>
              </a:rPr>
              <a:t> </a:t>
            </a:r>
            <a:r>
              <a:rPr lang="en-US" sz="1900" b="1" dirty="0" err="1">
                <a:solidFill>
                  <a:srgbClr val="314697"/>
                </a:solidFill>
              </a:rPr>
              <a:t>Unità</a:t>
            </a:r>
            <a:r>
              <a:rPr lang="en-US" sz="1900" b="1" dirty="0">
                <a:solidFill>
                  <a:srgbClr val="314697"/>
                </a:solidFill>
              </a:rPr>
              <a:t> </a:t>
            </a:r>
            <a:r>
              <a:rPr lang="en-US" sz="1900" b="1" dirty="0" err="1">
                <a:solidFill>
                  <a:srgbClr val="314697"/>
                </a:solidFill>
              </a:rPr>
              <a:t>Locali</a:t>
            </a:r>
            <a:r>
              <a:rPr lang="en-US" sz="1900" b="1" dirty="0">
                <a:solidFill>
                  <a:srgbClr val="314697"/>
                </a:solidFill>
              </a:rPr>
              <a:t> (2011)</a:t>
            </a:r>
            <a:endParaRPr lang="en-US" sz="1900" b="1" dirty="0">
              <a:solidFill>
                <a:srgbClr val="314697"/>
              </a:solidFill>
            </a:endParaRPr>
          </a:p>
        </p:txBody>
      </p:sp>
      <p:pic>
        <p:nvPicPr>
          <p:cNvPr id="9" name="Picture 7" descr="March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50" y="6215263"/>
            <a:ext cx="379747" cy="4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5400000">
            <a:off x="4752192" y="2489920"/>
            <a:ext cx="0" cy="8189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960" y="974982"/>
            <a:ext cx="7976663" cy="553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448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3656" y="224664"/>
            <a:ext cx="8620765" cy="617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it-IT" b="1" dirty="0" smtClean="0">
                <a:solidFill>
                  <a:srgbClr val="314697"/>
                </a:solidFill>
              </a:rPr>
              <a:t>Fig. 12. Domande di brevetto pubblicate dall’EPO nel periodo 1999-2012, per classe tecnologica - Localizzazione per indirizzo dell'inventore</a:t>
            </a:r>
            <a:endParaRPr lang="it-IT" b="1" dirty="0">
              <a:solidFill>
                <a:srgbClr val="314697"/>
              </a:solidFill>
            </a:endParaRPr>
          </a:p>
        </p:txBody>
      </p:sp>
      <p:graphicFrame>
        <p:nvGraphicFramePr>
          <p:cNvPr id="5" name="Group 49"/>
          <p:cNvGraphicFramePr>
            <a:graphicFrameLocks noGrp="1"/>
          </p:cNvGraphicFramePr>
          <p:nvPr/>
        </p:nvGraphicFramePr>
        <p:xfrm>
          <a:off x="498878" y="844015"/>
          <a:ext cx="7940484" cy="5143520"/>
        </p:xfrm>
        <a:graphic>
          <a:graphicData uri="http://schemas.openxmlformats.org/drawingml/2006/table">
            <a:tbl>
              <a:tblPr/>
              <a:tblGrid>
                <a:gridCol w="2646828"/>
                <a:gridCol w="1023440"/>
                <a:gridCol w="1023440"/>
                <a:gridCol w="1199896"/>
                <a:gridCol w="1023440"/>
                <a:gridCol w="1023440"/>
              </a:tblGrid>
              <a:tr h="628766"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Numero di brevetti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Numero per milione di abitanti (a)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628766"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Abruzzo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Italia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 Quota % Abruzzo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Abruzzo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Italia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652666"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Elettronica - elettrotecnica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39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7.173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0,5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46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185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652666"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Strumenti ottici, di </a:t>
                      </a:r>
                      <a:r>
                        <a:rPr lang="it-IT" sz="16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mis</a:t>
                      </a:r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. e controllo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83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5.760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1,4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98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149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867032"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Chimica, farmaceutica, ambiente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107</a:t>
                      </a:r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10.083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1,1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126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261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652666"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Meccanica, trasporti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172</a:t>
                      </a:r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20.755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0,8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202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536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530479"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Altri settori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54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8.365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0,7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64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216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530479"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it-IT" sz="16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456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2.135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0,9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535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1.347 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41575" y="6288693"/>
            <a:ext cx="8620765" cy="348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(a) Il dato degli abitanti si riferisce alla popolazione residente di età 15-64 anni, nel 2012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851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3656" y="224664"/>
            <a:ext cx="8620765" cy="617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b="1" dirty="0" smtClean="0">
                <a:solidFill>
                  <a:srgbClr val="314697"/>
                </a:solidFill>
              </a:rPr>
              <a:t>Fig.13.  Composizione % degli addetti delle unità locali, per aree tecnologiche - Anno 2011</a:t>
            </a:r>
            <a:endParaRPr lang="it-IT" b="1" dirty="0">
              <a:solidFill>
                <a:srgbClr val="314697"/>
              </a:solidFill>
            </a:endParaRPr>
          </a:p>
        </p:txBody>
      </p:sp>
      <p:graphicFrame>
        <p:nvGraphicFramePr>
          <p:cNvPr id="5" name="Group 49"/>
          <p:cNvGraphicFramePr>
            <a:graphicFrameLocks noGrp="1"/>
          </p:cNvGraphicFramePr>
          <p:nvPr/>
        </p:nvGraphicFramePr>
        <p:xfrm>
          <a:off x="554500" y="916718"/>
          <a:ext cx="7635533" cy="5255551"/>
        </p:xfrm>
        <a:graphic>
          <a:graphicData uri="http://schemas.openxmlformats.org/drawingml/2006/table">
            <a:tbl>
              <a:tblPr/>
              <a:tblGrid>
                <a:gridCol w="1754940"/>
                <a:gridCol w="554192"/>
                <a:gridCol w="554192"/>
                <a:gridCol w="554192"/>
                <a:gridCol w="554192"/>
                <a:gridCol w="554192"/>
                <a:gridCol w="338673"/>
                <a:gridCol w="554192"/>
                <a:gridCol w="554192"/>
                <a:gridCol w="554192"/>
                <a:gridCol w="554192"/>
                <a:gridCol w="554192"/>
              </a:tblGrid>
              <a:tr h="47230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it-IT" sz="1300" b="1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3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Abruzzo</a:t>
                      </a:r>
                      <a:endParaRPr lang="it-IT" sz="1300" b="1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it-IT" sz="400" b="1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3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Italia</a:t>
                      </a:r>
                      <a:endParaRPr lang="it-IT" sz="1300" b="1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47230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300" b="1" i="0" u="none" strike="noStrike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300" b="1" i="0" u="none" strike="noStrike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Micro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300" b="1" i="0" u="none" strike="noStrike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Piccole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300" b="1" i="0" u="none" strike="noStrike" kern="120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Medie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300" b="1" i="0" u="none" strike="noStrike" kern="120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Grandi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300" b="1" i="0" u="none" strike="noStrike" kern="120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it-IT" sz="400" b="1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300" b="1" i="0" u="none" strike="noStrike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Micro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300" b="1" i="0" u="none" strike="noStrike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Piccole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300" b="1" i="0" u="none" strike="noStrike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Medie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300" b="1" i="0" u="none" strike="noStrike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Grandi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300" b="1" i="0" u="none" strike="noStrike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3919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100" b="1" i="0" u="none" strike="noStrike" kern="1200" dirty="0" err="1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Agrifood</a:t>
                      </a:r>
                      <a:endParaRPr lang="it-IT" sz="1100" b="1" i="0" u="none" strike="noStrike" kern="1200" dirty="0">
                        <a:solidFill>
                          <a:srgbClr val="FF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314697"/>
                          </a:solidFill>
                          <a:latin typeface="Arial"/>
                        </a:rPr>
                        <a:t>3,5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4,1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2,5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2,9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919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1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Energia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4,6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5,1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314697"/>
                          </a:solidFill>
                          <a:latin typeface="Arial"/>
                        </a:rPr>
                        <a:t>6,8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4,7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4,2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5,2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919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1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Chimica verde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314697"/>
                          </a:solidFill>
                          <a:latin typeface="Arial"/>
                        </a:rPr>
                        <a:t>1,2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0,5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0,2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0,8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919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1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Scienze della vita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314697"/>
                          </a:solidFill>
                          <a:latin typeface="Arial"/>
                        </a:rPr>
                        <a:t>3,4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4,2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314697"/>
                          </a:solidFill>
                          <a:latin typeface="Arial"/>
                        </a:rPr>
                        <a:t>4,3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919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1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Ambienti di vita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15,3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13,2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10,3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8,1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13,5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13,5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11,8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6,5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314697"/>
                          </a:solidFill>
                          <a:latin typeface="Arial"/>
                        </a:rPr>
                        <a:t>2,3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10,9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919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1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Fabbrica intelligente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2,6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6,7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11,1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2,8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4,7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314697"/>
                          </a:solidFill>
                          <a:latin typeface="Arial"/>
                        </a:rPr>
                        <a:t>7,2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7,3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4,9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4,8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919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1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Smart </a:t>
                      </a:r>
                      <a:r>
                        <a:rPr lang="it-IT" sz="1100" b="1" i="0" u="none" strike="noStrike" kern="1200" dirty="0" err="1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communities</a:t>
                      </a:r>
                      <a:endParaRPr lang="it-IT" sz="1100" b="1" i="0" u="none" strike="noStrike" kern="1200" dirty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38,4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35,6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37,1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22,1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36,3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40,4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39,9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47,2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59,7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43,3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919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1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- di cui: "S.c. </a:t>
                      </a:r>
                      <a:r>
                        <a:rPr lang="it-IT" sz="1100" b="1" i="0" u="none" strike="noStrike" kern="1200" dirty="0" err="1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manufatturiere</a:t>
                      </a:r>
                      <a:r>
                        <a:rPr lang="it-IT" sz="11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"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0,7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6,3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9,2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2,8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5,9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9,6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314697"/>
                          </a:solidFill>
                          <a:latin typeface="Arial"/>
                        </a:rPr>
                        <a:t>9,8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4,4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919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1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Mobilità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36,6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0,8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2,3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9,5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314697"/>
                          </a:solidFill>
                          <a:latin typeface="Arial"/>
                        </a:rPr>
                        <a:t>1,5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919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1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Non </a:t>
                      </a:r>
                      <a:r>
                        <a:rPr lang="it-IT" sz="1100" b="1" i="0" u="none" strike="noStrike" kern="1200" dirty="0" err="1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research</a:t>
                      </a:r>
                      <a:endParaRPr lang="it-IT" sz="1100" b="1" i="0" u="none" strike="noStrike" kern="1200" dirty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31,5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31,5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20,2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18,1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28,8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31,6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30,4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22,7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10,8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314697"/>
                          </a:solidFill>
                          <a:latin typeface="Arial"/>
                        </a:rPr>
                        <a:t>27,9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919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1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314697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314697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314697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7" descr="March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50" y="6215263"/>
            <a:ext cx="379747" cy="4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ttore 1 6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Connettore 1 8"/>
          <p:cNvCxnSpPr/>
          <p:nvPr/>
        </p:nvCxnSpPr>
        <p:spPr bwMode="auto">
          <a:xfrm rot="5400000">
            <a:off x="4752192" y="2489920"/>
            <a:ext cx="0" cy="8189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900981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72533" y="288804"/>
            <a:ext cx="8360089" cy="66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900" b="1" dirty="0">
                <a:solidFill>
                  <a:srgbClr val="314697"/>
                </a:solidFill>
              </a:rPr>
              <a:t>Fig. 14. Composizione percentuale delle esportazioni, per aree tecnologiche (medie 2009-2013)  </a:t>
            </a:r>
            <a:endParaRPr lang="en-US" sz="1900" b="1" dirty="0">
              <a:solidFill>
                <a:srgbClr val="314697"/>
              </a:solidFill>
            </a:endParaRPr>
          </a:p>
        </p:txBody>
      </p:sp>
      <p:pic>
        <p:nvPicPr>
          <p:cNvPr id="9" name="Picture 7" descr="March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50" y="6215263"/>
            <a:ext cx="379747" cy="4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5400000">
            <a:off x="4752192" y="2489920"/>
            <a:ext cx="0" cy="8189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" name="Group 49"/>
          <p:cNvGraphicFramePr>
            <a:graphicFrameLocks noGrp="1"/>
          </p:cNvGraphicFramePr>
          <p:nvPr/>
        </p:nvGraphicFramePr>
        <p:xfrm>
          <a:off x="716859" y="1158664"/>
          <a:ext cx="8074388" cy="4855411"/>
        </p:xfrm>
        <a:graphic>
          <a:graphicData uri="http://schemas.openxmlformats.org/drawingml/2006/table">
            <a:tbl>
              <a:tblPr/>
              <a:tblGrid>
                <a:gridCol w="2655628"/>
                <a:gridCol w="1354690"/>
                <a:gridCol w="1354690"/>
                <a:gridCol w="1354690"/>
                <a:gridCol w="1354690"/>
              </a:tblGrid>
              <a:tr h="60863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Abruzzo</a:t>
                      </a:r>
                      <a:endParaRPr lang="it-IT" sz="1800" b="1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Italia</a:t>
                      </a:r>
                      <a:endParaRPr lang="it-IT" sz="1800" b="1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Centro-Nord</a:t>
                      </a:r>
                      <a:endParaRPr lang="it-IT" sz="1800" b="1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Mezzogiorno</a:t>
                      </a:r>
                      <a:endParaRPr lang="it-IT" sz="1800" b="1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42467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800" b="1" i="0" u="none" strike="noStrike" kern="1200" dirty="0" err="1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Agrifood</a:t>
                      </a:r>
                      <a:endParaRPr lang="it-IT" sz="1800" b="1" i="0" u="none" strike="noStrike" kern="1200" dirty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7,0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8,4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7,7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2467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8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Energia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2467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8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Chimica verde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11,1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8,1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33,9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2467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8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Scienze della vita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4,5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6,2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2467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8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Ambienti di vita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5,0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2467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8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Fabbrica intelligente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8,3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15,7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16,9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7,1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2467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8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Smart </a:t>
                      </a:r>
                      <a:r>
                        <a:rPr lang="it-IT" sz="1800" b="1" i="0" u="none" strike="noStrike" kern="1200" dirty="0" err="1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communities</a:t>
                      </a:r>
                      <a:endParaRPr lang="it-IT" sz="1800" b="1" i="0" u="none" strike="noStrike" kern="1200" dirty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16,5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27,6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29,9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10,5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2467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8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Mobilità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39,6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9,9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9,3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14,6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2467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8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Non </a:t>
                      </a:r>
                      <a:r>
                        <a:rPr lang="it-IT" sz="1800" b="1" i="0" u="none" strike="noStrike" kern="1200" dirty="0" err="1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research</a:t>
                      </a:r>
                      <a:endParaRPr lang="it-IT" sz="1800" b="1" i="0" u="none" strike="noStrike" kern="1200" dirty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15,4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19,7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20,7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11,4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2467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8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3902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49"/>
          <p:cNvGraphicFramePr>
            <a:graphicFrameLocks noGrp="1"/>
          </p:cNvGraphicFramePr>
          <p:nvPr/>
        </p:nvGraphicFramePr>
        <p:xfrm>
          <a:off x="325844" y="590150"/>
          <a:ext cx="8158931" cy="5903805"/>
        </p:xfrm>
        <a:graphic>
          <a:graphicData uri="http://schemas.openxmlformats.org/drawingml/2006/table">
            <a:tbl>
              <a:tblPr/>
              <a:tblGrid>
                <a:gridCol w="1385479"/>
                <a:gridCol w="1539421"/>
                <a:gridCol w="769710"/>
                <a:gridCol w="4464321"/>
              </a:tblGrid>
              <a:tr h="934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Denominazione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Dominio</a:t>
                      </a:r>
                    </a:p>
                    <a:p>
                      <a:pPr marL="8255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produttivo</a:t>
                      </a:r>
                    </a:p>
                    <a:p>
                      <a:pPr marL="8255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/tecnologico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Soggetti aderenti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Composizione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593979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AGIRE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Agro-alimentare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76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Grandi imprese (De Cecco), PMI, le tre Università abruzzesi e il Consorzio di Ricerche Applicate alle Biotecnologie (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CRAB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984813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IAM</a:t>
                      </a:r>
                      <a:endParaRPr lang="it-IT" sz="1300" b="1" i="0" u="none" strike="noStrike" kern="1200" dirty="0" smtClean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Automotive</a:t>
                      </a:r>
                      <a:endParaRPr lang="it-IT" sz="1300" b="1" i="0" u="none" strike="noStrike" kern="1200" dirty="0" smtClean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Grandi imprese (FIAT, Honda Italia, 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Pilkington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Italia, 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Dayco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Europe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), PMI, le Università di L'Aquila e 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Chieti-Pescara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, l'Università 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Politecnica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delle Marche e il Centro Ricerche FIAT.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35279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POLOEDILIZIA</a:t>
                      </a:r>
                      <a:endParaRPr lang="it-IT" sz="1300" b="1" i="0" u="none" strike="noStrike" kern="1200" dirty="0" smtClean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Edilizia sostenibile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125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10668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Prevalenza di piccole e medie imprese, poche grandi imprese (Fassa, Las) e l'Università di 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Chieti-Pescara</a:t>
                      </a:r>
                      <a:endParaRPr lang="it-IT" sz="1300" b="1" i="0" u="none" strike="noStrike" kern="1200" dirty="0" smtClean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593979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IRENE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Economia sociale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977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227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Aziende appartenenti in prevalenza al mondo della cooperazione, associazioni no profit, 15 consorzi e l'Università Telematica "Leonardo da Vinci"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375648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ICT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Abruzzo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Elettronica/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ICT</a:t>
                      </a:r>
                      <a:endParaRPr lang="it-IT" sz="1300" b="1" i="0" u="none" strike="noStrike" kern="1200" dirty="0" smtClean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Diverse grandi imprese del settore dell'elettronica/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ICT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e dell'aerospazio (Fastweb, Micron 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Techonology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Selex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Elsag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Telespazio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TechoLabs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), tre consorzi e i maggiori produttori regionali del settore dell'ingegneria e, dal lato della ricerca, l'Università dell'Aquila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984813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MODA 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INN</a:t>
                      </a:r>
                      <a:endParaRPr lang="it-IT" sz="1300" b="1" i="0" u="none" strike="noStrike" kern="1200" dirty="0" smtClean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Abbigliamento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Prevalenza di piccole e medie imprese del settore tessile, dell'abbigliamento, della pelletteria e delle calzature. Nessuno soggetto operante dal lato della ricerca aderisce al Polo.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62561" y="138255"/>
            <a:ext cx="5472296" cy="407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sz="2100" b="1" dirty="0">
                <a:solidFill>
                  <a:srgbClr val="314697"/>
                </a:solidFill>
              </a:rPr>
              <a:t>Fig. 15. I Poli di Innovazione in Abruzzo</a:t>
            </a:r>
            <a:endParaRPr lang="it-IT" sz="2100" b="1" dirty="0">
              <a:solidFill>
                <a:srgbClr val="314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18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810941"/>
              </p:ext>
            </p:extLst>
          </p:nvPr>
        </p:nvGraphicFramePr>
        <p:xfrm>
          <a:off x="325844" y="590150"/>
          <a:ext cx="8670268" cy="6785568"/>
        </p:xfrm>
        <a:graphic>
          <a:graphicData uri="http://schemas.openxmlformats.org/drawingml/2006/table">
            <a:tbl>
              <a:tblPr/>
              <a:tblGrid>
                <a:gridCol w="1941900"/>
                <a:gridCol w="1752710"/>
                <a:gridCol w="769710"/>
                <a:gridCol w="4205948"/>
              </a:tblGrid>
              <a:tr h="759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Denominazione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Dominio</a:t>
                      </a:r>
                    </a:p>
                    <a:p>
                      <a:pPr marL="8255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produttivo</a:t>
                      </a:r>
                    </a:p>
                    <a:p>
                      <a:pPr marL="8255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/tecnologico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Soggetti aderenti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Composizione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387113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POLO SA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Servizi avanzati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1739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Prevalenza di piccole e medie imprese e Parco Scientifico e Tecnologico d'Abruzzo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916679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ABRUZZOINNOVATUR</a:t>
                      </a:r>
                      <a:endParaRPr lang="it-IT" sz="1300" b="1" i="0" u="none" strike="noStrike" kern="1200" dirty="0" smtClean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Turismo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Prevalenza di piccole imprese operanti nella ricettività e nei servizi complementari, associazioni ambientali locali e due consorzi. Nessuno soggetto operante dal lato della ricerca aderisce al Polo.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87113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ART ITALIA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R="213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Artigianato artistico e </a:t>
                      </a:r>
                      <a:r>
                        <a:rPr lang="it-IT" sz="1300" b="1" i="0" u="none" strike="noStrike" kern="120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300" b="1" i="0" u="none" strike="noStrike" kern="1200" baseline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pregio</a:t>
                      </a:r>
                      <a:endParaRPr lang="it-IT" sz="1300" b="1" i="0" u="none" strike="noStrike" kern="1200" dirty="0" smtClean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Imprese di piccola e media dimensione. Nessun soggetto operante dal lato della ricerca aderisce al Polo.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774225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CAPITANK</a:t>
                      </a:r>
                      <a:endParaRPr lang="it-IT" sz="1300" b="1" i="0" u="none" strike="noStrike" kern="1200" dirty="0" smtClean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R="1981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Chimico-farmaceutico</a:t>
                      </a:r>
                      <a:endParaRPr lang="it-IT" sz="1300" b="1" i="0" u="none" strike="noStrike" kern="1200" dirty="0" smtClean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4572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Grandi imprese farmaceutiche (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Sanofi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Aventis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,</a:t>
                      </a:r>
                      <a:r>
                        <a:rPr lang="it-IT" sz="1300" b="1" i="0" u="none" strike="noStrike" kern="1200" baseline="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M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enarini, 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Dompè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), Università dell'Aquila e altri centri di ricerca pubblici e privati (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COTIR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e Consorzio Mario</a:t>
                      </a:r>
                    </a:p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Negri Sud)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580669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INOLTRA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R="2774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Logistica e trasporti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368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Imprese di piccola e media dimensione e due grandi imprese (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GTM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e ARPA). Nessun soggetto operante dal lato della ricerca aderisce al Polo.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516524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Polo Internazionalizzazione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300" b="1" i="0" u="none" strike="noStrike" kern="1200" dirty="0" smtClean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88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Prevalenza di piccole imprese. Nessun soggetto operante dal lato della ricerca aderisce al Polo.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774225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PALM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Arredamento e legno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Imprese di produzione di mobili e di prodotti complementari. Associa un centro servizi (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COSMOB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) e un istituto di alta formazione riconosciuto dal 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MIUR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(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ISIA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580669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SMART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Energia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300" b="1" i="0" u="none" strike="noStrike" kern="1200" dirty="0" smtClean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Prevalenza di PMI. Aderiscono al Polo l'Università di Teramo, il Consorzio Mario Negri Sud, il Consorzio Ricerche Applicate alle biotecnologie (</a:t>
                      </a:r>
                      <a:r>
                        <a:rPr lang="it-IT" sz="13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CRAB</a:t>
                      </a:r>
                      <a:r>
                        <a:rPr lang="it-IT" sz="13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32522">
                <a:tc gridSpan="2"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TOTALE SOGGETTI ADERENTI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400" b="1" i="0" u="none" strike="noStrike" kern="1200" dirty="0" smtClean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dirty="0" smtClean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918</a:t>
                      </a: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300" b="1" i="0" u="none" strike="noStrike" kern="1200" dirty="0" smtClean="0">
                        <a:solidFill>
                          <a:srgbClr val="FF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1723" marR="21723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62561" y="138255"/>
            <a:ext cx="6613873" cy="407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sz="2100" b="1" dirty="0">
                <a:solidFill>
                  <a:srgbClr val="314697"/>
                </a:solidFill>
              </a:rPr>
              <a:t>Segue Fig. 15. I Poli di Innovazione in Abruzzo</a:t>
            </a:r>
            <a:endParaRPr lang="it-IT" sz="2100" b="1" dirty="0">
              <a:solidFill>
                <a:srgbClr val="314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21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49"/>
          <p:cNvGraphicFramePr>
            <a:graphicFrameLocks noGrp="1"/>
          </p:cNvGraphicFramePr>
          <p:nvPr/>
        </p:nvGraphicFramePr>
        <p:xfrm>
          <a:off x="716858" y="1125888"/>
          <a:ext cx="7396659" cy="5321832"/>
        </p:xfrm>
        <a:graphic>
          <a:graphicData uri="http://schemas.openxmlformats.org/drawingml/2006/table">
            <a:tbl>
              <a:tblPr/>
              <a:tblGrid>
                <a:gridCol w="2634829"/>
                <a:gridCol w="2380915"/>
                <a:gridCol w="2380915"/>
              </a:tblGrid>
              <a:tr h="443486">
                <a:tc>
                  <a:txBody>
                    <a:bodyPr/>
                    <a:lstStyle/>
                    <a:p>
                      <a:pPr marL="108000" algn="l" fontAlgn="b"/>
                      <a:endParaRPr lang="it-IT" sz="1600" b="1" i="0" u="none" strike="noStrike" kern="1200" dirty="0" smtClean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Valori assoluti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Valori</a:t>
                      </a:r>
                      <a:r>
                        <a:rPr lang="it-IT" sz="1600" b="1" i="0" u="none" strike="noStrike" kern="1200" baseline="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 %</a:t>
                      </a:r>
                      <a:endParaRPr lang="it-IT" sz="1600" b="1" i="0" u="none" strike="noStrike" kern="1200" dirty="0" smtClean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4434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6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Agrifood</a:t>
                      </a:r>
                      <a:endParaRPr lang="it-IT" sz="1600" b="1" i="0" u="none" strike="noStrike" kern="1200" dirty="0" smtClean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12,7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434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Energia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434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Chimica verde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434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Scienze della vita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434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Ambienti di vita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9,7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434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Fabbrica intelligente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5,8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434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Smart </a:t>
                      </a:r>
                      <a:r>
                        <a:rPr lang="it-IT" sz="16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communities</a:t>
                      </a:r>
                      <a:endParaRPr lang="it-IT" sz="1600" b="1" i="0" u="none" strike="noStrike" kern="1200" dirty="0" smtClean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158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43,6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434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di cui: S.c. manifatturiere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5,2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434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Mobilità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434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Non </a:t>
                      </a:r>
                      <a:r>
                        <a:rPr lang="it-IT" sz="1600" b="1" i="0" u="none" strike="noStrike" kern="1200" dirty="0" err="1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research</a:t>
                      </a:r>
                      <a:endParaRPr lang="it-IT" sz="1600" b="1" i="0" u="none" strike="noStrike" kern="1200" dirty="0" smtClean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21,0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4348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362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23236" y="345637"/>
            <a:ext cx="8620765" cy="3931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sz="2100" b="1" dirty="0">
                <a:solidFill>
                  <a:srgbClr val="314697"/>
                </a:solidFill>
              </a:rPr>
              <a:t>Fig. 16. Numero delle imprese abruzzesi iscritte a Contratti di Rete Regionali</a:t>
            </a:r>
            <a:endParaRPr lang="it-IT" sz="2100" b="1" dirty="0">
              <a:solidFill>
                <a:srgbClr val="314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062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53139" y="224664"/>
            <a:ext cx="8131167" cy="407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sz="2100" b="1" dirty="0">
                <a:solidFill>
                  <a:srgbClr val="314697"/>
                </a:solidFill>
              </a:rPr>
              <a:t>Fig. 17. Un quadro di sintesi del sistema della ricerca scientifica</a:t>
            </a:r>
            <a:endParaRPr lang="it-IT" sz="2100" b="1" dirty="0">
              <a:solidFill>
                <a:srgbClr val="314697"/>
              </a:solidFill>
            </a:endParaRPr>
          </a:p>
        </p:txBody>
      </p:sp>
      <p:grpSp>
        <p:nvGrpSpPr>
          <p:cNvPr id="2" name="Gruppo 8"/>
          <p:cNvGrpSpPr>
            <a:grpSpLocks/>
          </p:cNvGrpSpPr>
          <p:nvPr/>
        </p:nvGrpSpPr>
        <p:grpSpPr bwMode="auto">
          <a:xfrm>
            <a:off x="461613" y="852570"/>
            <a:ext cx="8682387" cy="6005430"/>
            <a:chOff x="204716" y="709684"/>
            <a:chExt cx="10152872" cy="6619163"/>
          </a:xfrm>
        </p:grpSpPr>
        <p:pic>
          <p:nvPicPr>
            <p:cNvPr id="3201" name="Picture 7" descr="Marchi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9753" y="6665187"/>
              <a:ext cx="650056" cy="6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02" name="Line 9"/>
            <p:cNvSpPr>
              <a:spLocks noChangeShapeType="1"/>
            </p:cNvSpPr>
            <p:nvPr/>
          </p:nvSpPr>
          <p:spPr bwMode="auto">
            <a:xfrm flipV="1">
              <a:off x="982639" y="7295394"/>
              <a:ext cx="9374949" cy="33453"/>
            </a:xfrm>
            <a:prstGeom prst="line">
              <a:avLst/>
            </a:prstGeom>
            <a:noFill/>
            <a:ln w="9525">
              <a:solidFill>
                <a:srgbClr val="314697"/>
              </a:solidFill>
              <a:round/>
              <a:headEnd/>
              <a:tailEnd/>
            </a:ln>
          </p:spPr>
          <p:txBody>
            <a:bodyPr lIns="104287" tIns="52144" rIns="104287" bIns="52144"/>
            <a:lstStyle/>
            <a:p>
              <a:endParaRPr lang="it-IT"/>
            </a:p>
          </p:txBody>
        </p:sp>
        <p:sp>
          <p:nvSpPr>
            <p:cNvPr id="3203" name="Line 9"/>
            <p:cNvSpPr>
              <a:spLocks noChangeShapeType="1"/>
            </p:cNvSpPr>
            <p:nvPr/>
          </p:nvSpPr>
          <p:spPr bwMode="auto">
            <a:xfrm flipH="1" flipV="1">
              <a:off x="204716" y="709684"/>
              <a:ext cx="32812" cy="5796416"/>
            </a:xfrm>
            <a:prstGeom prst="line">
              <a:avLst/>
            </a:prstGeom>
            <a:noFill/>
            <a:ln w="9525">
              <a:solidFill>
                <a:srgbClr val="314697"/>
              </a:solidFill>
              <a:round/>
              <a:headEnd/>
              <a:tailEnd/>
            </a:ln>
          </p:spPr>
          <p:txBody>
            <a:bodyPr lIns="104287" tIns="52144" rIns="104287" bIns="52144"/>
            <a:lstStyle/>
            <a:p>
              <a:endParaRPr lang="it-IT"/>
            </a:p>
          </p:txBody>
        </p:sp>
      </p:grp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85947" y="852570"/>
            <a:ext cx="8180875" cy="5311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marL="467632" lvl="1" indent="-384126" defTabSz="208764" hangingPunct="0">
              <a:lnSpc>
                <a:spcPct val="97000"/>
              </a:lnSpc>
              <a:spcBef>
                <a:spcPts val="438"/>
              </a:spcBef>
              <a:spcAft>
                <a:spcPts val="438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it-IT" sz="1900" dirty="0">
                <a:solidFill>
                  <a:srgbClr val="314697"/>
                </a:solidFill>
              </a:rPr>
              <a:t>Posizionamento della produzione scientifica delle università abruzzesi tra le best 50 del mondo negli ambiti </a:t>
            </a:r>
            <a:r>
              <a:rPr lang="it-IT" sz="1900" b="1" dirty="0">
                <a:solidFill>
                  <a:srgbClr val="314697"/>
                </a:solidFill>
              </a:rPr>
              <a:t>scienze mediche </a:t>
            </a:r>
            <a:r>
              <a:rPr lang="it-IT" sz="1900" dirty="0">
                <a:solidFill>
                  <a:srgbClr val="314697"/>
                </a:solidFill>
              </a:rPr>
              <a:t>e </a:t>
            </a:r>
            <a:r>
              <a:rPr lang="it-IT" sz="1900" b="1" dirty="0">
                <a:solidFill>
                  <a:srgbClr val="314697"/>
                </a:solidFill>
              </a:rPr>
              <a:t>scienze biologiche</a:t>
            </a:r>
            <a:r>
              <a:rPr lang="it-IT" sz="1900" dirty="0">
                <a:solidFill>
                  <a:srgbClr val="314697"/>
                </a:solidFill>
              </a:rPr>
              <a:t> (Università di </a:t>
            </a:r>
            <a:r>
              <a:rPr lang="it-IT" sz="1900" dirty="0" err="1">
                <a:solidFill>
                  <a:srgbClr val="314697"/>
                </a:solidFill>
              </a:rPr>
              <a:t>Chieti-Pescara</a:t>
            </a:r>
            <a:r>
              <a:rPr lang="it-IT" sz="1900" dirty="0">
                <a:solidFill>
                  <a:srgbClr val="314697"/>
                </a:solidFill>
              </a:rPr>
              <a:t>), </a:t>
            </a:r>
            <a:r>
              <a:rPr lang="it-IT" sz="1900" b="1" dirty="0">
                <a:solidFill>
                  <a:srgbClr val="314697"/>
                </a:solidFill>
              </a:rPr>
              <a:t>scienze dell’alimentazione </a:t>
            </a:r>
            <a:r>
              <a:rPr lang="it-IT" sz="1900" dirty="0">
                <a:solidFill>
                  <a:srgbClr val="314697"/>
                </a:solidFill>
              </a:rPr>
              <a:t>(Università di Teramo), </a:t>
            </a:r>
            <a:r>
              <a:rPr lang="it-IT" sz="1900" b="1" dirty="0">
                <a:solidFill>
                  <a:srgbClr val="314697"/>
                </a:solidFill>
              </a:rPr>
              <a:t>ingegneria industriale e dell’informazione </a:t>
            </a:r>
            <a:r>
              <a:rPr lang="it-IT" sz="1900" dirty="0">
                <a:solidFill>
                  <a:srgbClr val="314697"/>
                </a:solidFill>
              </a:rPr>
              <a:t>e </a:t>
            </a:r>
            <a:r>
              <a:rPr lang="it-IT" sz="1900" b="1" dirty="0">
                <a:solidFill>
                  <a:srgbClr val="314697"/>
                </a:solidFill>
              </a:rPr>
              <a:t>scienze fisiche </a:t>
            </a:r>
            <a:r>
              <a:rPr lang="it-IT" sz="1900" dirty="0">
                <a:solidFill>
                  <a:srgbClr val="314697"/>
                </a:solidFill>
              </a:rPr>
              <a:t>(Università de L’Aquila) – Fonte: </a:t>
            </a:r>
            <a:r>
              <a:rPr lang="it-IT" sz="1900" dirty="0" err="1">
                <a:solidFill>
                  <a:srgbClr val="314697"/>
                </a:solidFill>
              </a:rPr>
              <a:t>DPS</a:t>
            </a:r>
            <a:r>
              <a:rPr lang="it-IT" sz="1900" dirty="0">
                <a:solidFill>
                  <a:srgbClr val="314697"/>
                </a:solidFill>
              </a:rPr>
              <a:t>, </a:t>
            </a:r>
            <a:r>
              <a:rPr lang="it-IT" sz="1900" i="1" dirty="0">
                <a:solidFill>
                  <a:srgbClr val="314697"/>
                </a:solidFill>
              </a:rPr>
              <a:t>La produzione scientifica nelle Università italiane. La Regione Abruzzo</a:t>
            </a:r>
            <a:r>
              <a:rPr lang="it-IT" sz="1900" dirty="0">
                <a:solidFill>
                  <a:srgbClr val="314697"/>
                </a:solidFill>
              </a:rPr>
              <a:t>, 2013. </a:t>
            </a:r>
          </a:p>
          <a:p>
            <a:pPr marL="467632" lvl="1" indent="-384126" defTabSz="208764" hangingPunct="0">
              <a:lnSpc>
                <a:spcPct val="97000"/>
              </a:lnSpc>
              <a:spcBef>
                <a:spcPts val="438"/>
              </a:spcBef>
              <a:spcAft>
                <a:spcPts val="438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it-IT" sz="1900" dirty="0">
                <a:solidFill>
                  <a:srgbClr val="314697"/>
                </a:solidFill>
              </a:rPr>
              <a:t>Trasferimento tecnologico insufficiente: spin off numericamente ancora limitati ma con presenza superiore alla media in specifici ambiti (ICT/elettronica, biomedicale, nanotecnologie e nuovi materiali) – Fonte </a:t>
            </a:r>
            <a:r>
              <a:rPr lang="it-IT" sz="1900" dirty="0" err="1" smtClean="0">
                <a:solidFill>
                  <a:srgbClr val="314697"/>
                </a:solidFill>
              </a:rPr>
              <a:t>Netval</a:t>
            </a:r>
            <a:r>
              <a:rPr lang="it-IT" sz="1900" dirty="0" smtClean="0">
                <a:solidFill>
                  <a:srgbClr val="314697"/>
                </a:solidFill>
              </a:rPr>
              <a:t>.</a:t>
            </a:r>
            <a:endParaRPr lang="it-IT" sz="1900" dirty="0">
              <a:solidFill>
                <a:srgbClr val="314697"/>
              </a:solidFill>
            </a:endParaRPr>
          </a:p>
          <a:p>
            <a:pPr marL="467632" lvl="1" indent="-384126" defTabSz="208764" hangingPunct="0">
              <a:lnSpc>
                <a:spcPct val="97000"/>
              </a:lnSpc>
              <a:spcBef>
                <a:spcPts val="438"/>
              </a:spcBef>
              <a:spcAft>
                <a:spcPts val="438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it-IT" sz="1900" dirty="0">
                <a:solidFill>
                  <a:srgbClr val="314697"/>
                </a:solidFill>
              </a:rPr>
              <a:t>Rete di cooperazione tra enti pubblici nazionali di ricerca e sistema produttivo debole (assenza di partecipazione degli Istituti del CNR, dell’INFN e dell’ENEA ai Poli di Innovazione) – Fonte: Schede Poli di Innovazione di Abruzzo </a:t>
            </a:r>
            <a:r>
              <a:rPr lang="it-IT" sz="1900" dirty="0" smtClean="0">
                <a:solidFill>
                  <a:srgbClr val="314697"/>
                </a:solidFill>
              </a:rPr>
              <a:t>Sviluppo.</a:t>
            </a:r>
            <a:endParaRPr lang="it-IT" sz="1900" dirty="0">
              <a:solidFill>
                <a:srgbClr val="314697"/>
              </a:solidFill>
            </a:endParaRPr>
          </a:p>
          <a:p>
            <a:pPr marL="467632" lvl="1" indent="-384126" defTabSz="208764" hangingPunct="0">
              <a:lnSpc>
                <a:spcPct val="97000"/>
              </a:lnSpc>
              <a:spcBef>
                <a:spcPts val="438"/>
              </a:spcBef>
              <a:spcAft>
                <a:spcPts val="438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it-IT" sz="1900" dirty="0">
                <a:solidFill>
                  <a:srgbClr val="314697"/>
                </a:solidFill>
              </a:rPr>
              <a:t>Attrattività delle Università abruzzesi elevata (saldo migratorio netto positivo e inferiore solo rispetto a Emilia-Romagna, Trento, Lazio e Toscana</a:t>
            </a:r>
            <a:r>
              <a:rPr lang="it-IT" sz="1900" dirty="0" smtClean="0">
                <a:solidFill>
                  <a:srgbClr val="314697"/>
                </a:solidFill>
              </a:rPr>
              <a:t>).</a:t>
            </a:r>
            <a:endParaRPr lang="it-IT" sz="1900" dirty="0">
              <a:solidFill>
                <a:srgbClr val="314697"/>
              </a:solidFill>
            </a:endParaRPr>
          </a:p>
          <a:p>
            <a:pPr marL="467632" lvl="1" indent="-384126" defTabSz="208764" hangingPunct="0">
              <a:lnSpc>
                <a:spcPct val="97000"/>
              </a:lnSpc>
              <a:spcBef>
                <a:spcPts val="438"/>
              </a:spcBef>
              <a:spcAft>
                <a:spcPts val="438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endParaRPr lang="it-IT" sz="1900" b="1" dirty="0">
              <a:solidFill>
                <a:srgbClr val="314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691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453994" y="323367"/>
            <a:ext cx="8067356" cy="10574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sz="3200" b="1" dirty="0">
                <a:solidFill>
                  <a:srgbClr val="FF0000"/>
                </a:solidFill>
              </a:rPr>
              <a:t>L’analisi del contesto e il focus sulle aree tecnologiche</a:t>
            </a:r>
            <a:endParaRPr lang="it-IT" sz="3200" b="1" dirty="0">
              <a:solidFill>
                <a:srgbClr val="FF0000"/>
              </a:solidFill>
            </a:endParaRPr>
          </a:p>
        </p:txBody>
      </p:sp>
      <p:pic>
        <p:nvPicPr>
          <p:cNvPr id="9" name="Picture 7" descr="March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50" y="6215263"/>
            <a:ext cx="379747" cy="4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5400000">
            <a:off x="4752192" y="2489920"/>
            <a:ext cx="0" cy="8189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521348" y="1843872"/>
          <a:ext cx="8113519" cy="4419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469"/>
                <a:gridCol w="4073050"/>
              </a:tblGrid>
              <a:tr h="81646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rgbClr val="FF0000"/>
                          </a:solidFill>
                        </a:rPr>
                        <a:t>Il quadro socio-economico</a:t>
                      </a:r>
                    </a:p>
                    <a:p>
                      <a:endParaRPr lang="it-IT" sz="1600" dirty="0">
                        <a:solidFill>
                          <a:srgbClr val="92D050"/>
                        </a:solidFill>
                      </a:endParaRPr>
                    </a:p>
                  </a:txBody>
                  <a:tcPr marL="78203" marR="78203" marT="41476" marB="4147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rgbClr val="FF0000"/>
                          </a:solidFill>
                        </a:rPr>
                        <a:t>Il sistema produttivo e della ricerca</a:t>
                      </a:r>
                      <a:endParaRPr lang="it-IT" sz="1600" dirty="0">
                        <a:solidFill>
                          <a:srgbClr val="92D050"/>
                        </a:solidFill>
                      </a:endParaRPr>
                    </a:p>
                  </a:txBody>
                  <a:tcPr marL="78203" marR="78203" marT="41476" marB="41476">
                    <a:noFill/>
                  </a:tcPr>
                </a:tc>
              </a:tr>
              <a:tr h="3525490">
                <a:tc>
                  <a:txBody>
                    <a:bodyPr/>
                    <a:lstStyle/>
                    <a:p>
                      <a:pPr marL="360000" lvl="1" indent="-252000" defTabSz="238125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</a:pPr>
                      <a:r>
                        <a:rPr lang="it-IT" sz="2000" b="1" dirty="0" smtClean="0">
                          <a:solidFill>
                            <a:srgbClr val="314697"/>
                          </a:solidFill>
                        </a:rPr>
                        <a:t>L’andamento dell’economia</a:t>
                      </a:r>
                    </a:p>
                    <a:p>
                      <a:pPr marL="360000" indent="-252000" defTabSz="238125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</a:pPr>
                      <a:r>
                        <a:rPr lang="it-IT" sz="2000" b="1" dirty="0" smtClean="0">
                          <a:solidFill>
                            <a:srgbClr val="314697"/>
                          </a:solidFill>
                        </a:rPr>
                        <a:t>Il contributo dei settori alle variazioni del valore aggiunto</a:t>
                      </a:r>
                    </a:p>
                    <a:p>
                      <a:pPr marL="360000" indent="-252000" defTabSz="238125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</a:pPr>
                      <a:r>
                        <a:rPr lang="it-IT" sz="2000" b="1" dirty="0" smtClean="0">
                          <a:solidFill>
                            <a:srgbClr val="314697"/>
                          </a:solidFill>
                        </a:rPr>
                        <a:t>Andamenti demografici</a:t>
                      </a:r>
                    </a:p>
                    <a:p>
                      <a:pPr marL="360000" indent="-252000" defTabSz="238125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</a:pPr>
                      <a:r>
                        <a:rPr lang="it-IT" sz="2000" b="1" dirty="0" smtClean="0">
                          <a:solidFill>
                            <a:srgbClr val="314697"/>
                          </a:solidFill>
                        </a:rPr>
                        <a:t>Il mercato del lavoro</a:t>
                      </a:r>
                    </a:p>
                    <a:p>
                      <a:pPr marL="360000" indent="-252000" defTabSz="238125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</a:pPr>
                      <a:r>
                        <a:rPr lang="it-IT" sz="2000" b="1" dirty="0" smtClean="0">
                          <a:solidFill>
                            <a:srgbClr val="314697"/>
                          </a:solidFill>
                        </a:rPr>
                        <a:t>Il capitale umano</a:t>
                      </a:r>
                    </a:p>
                    <a:p>
                      <a:pPr marL="360000" indent="-252000"/>
                      <a:endParaRPr lang="it-IT" sz="1600" dirty="0">
                        <a:solidFill>
                          <a:srgbClr val="92D050"/>
                        </a:solidFill>
                      </a:endParaRPr>
                    </a:p>
                  </a:txBody>
                  <a:tcPr marL="78203" marR="78203" marT="41476" marB="41476">
                    <a:noFill/>
                  </a:tcPr>
                </a:tc>
                <a:tc>
                  <a:txBody>
                    <a:bodyPr/>
                    <a:lstStyle/>
                    <a:p>
                      <a:pPr marL="360000" lvl="1" indent="-252000" defTabSz="238125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</a:pPr>
                      <a:r>
                        <a:rPr lang="it-IT" sz="2000" b="1" dirty="0" smtClean="0">
                          <a:solidFill>
                            <a:srgbClr val="314697"/>
                          </a:solidFill>
                        </a:rPr>
                        <a:t>Analisi censuaria dei settori e delle dimensioni</a:t>
                      </a:r>
                    </a:p>
                    <a:p>
                      <a:pPr marL="360000" lvl="1" indent="-252000" defTabSz="238125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</a:pPr>
                      <a:r>
                        <a:rPr lang="it-IT" sz="2000" b="1" dirty="0" smtClean="0">
                          <a:solidFill>
                            <a:srgbClr val="314697"/>
                          </a:solidFill>
                        </a:rPr>
                        <a:t>Fattori chiave per la competitività</a:t>
                      </a:r>
                    </a:p>
                    <a:p>
                      <a:pPr marL="360000" lvl="1" indent="-252000" defTabSz="238125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</a:pPr>
                      <a:r>
                        <a:rPr lang="it-IT" sz="2000" b="1" dirty="0" smtClean="0">
                          <a:solidFill>
                            <a:srgbClr val="314697"/>
                          </a:solidFill>
                        </a:rPr>
                        <a:t>Focus sulle aree tecnologiche</a:t>
                      </a:r>
                    </a:p>
                    <a:p>
                      <a:pPr marL="360000" indent="-252000" defTabSz="238125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</a:pPr>
                      <a:r>
                        <a:rPr lang="it-IT" sz="2000" b="1" dirty="0" smtClean="0">
                          <a:solidFill>
                            <a:srgbClr val="314697"/>
                          </a:solidFill>
                        </a:rPr>
                        <a:t>Poli di innovazione e contratti di rete</a:t>
                      </a:r>
                    </a:p>
                    <a:p>
                      <a:pPr marL="360000" marR="0" lvl="1" indent="-252000" algn="l" defTabSz="238125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rgbClr val="314697"/>
                          </a:solidFill>
                        </a:rPr>
                        <a:t>Università e Centri di Ricerca</a:t>
                      </a:r>
                    </a:p>
                    <a:p>
                      <a:pPr marL="360000" indent="-252000" defTabSz="238125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</a:pPr>
                      <a:r>
                        <a:rPr lang="it-IT" sz="2000" b="1" dirty="0" smtClean="0">
                          <a:solidFill>
                            <a:srgbClr val="314697"/>
                          </a:solidFill>
                        </a:rPr>
                        <a:t>Analisi SWOT</a:t>
                      </a:r>
                    </a:p>
                    <a:p>
                      <a:pPr marL="360000" indent="-252000"/>
                      <a:endParaRPr lang="it-IT" sz="1600" dirty="0">
                        <a:solidFill>
                          <a:srgbClr val="92D050"/>
                        </a:solidFill>
                      </a:endParaRPr>
                    </a:p>
                  </a:txBody>
                  <a:tcPr marL="78203" marR="78203" marT="41476" marB="41476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6234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437702" y="13599"/>
            <a:ext cx="8067356" cy="51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sz="2800" b="1" dirty="0">
                <a:solidFill>
                  <a:srgbClr val="314697"/>
                </a:solidFill>
              </a:rPr>
              <a:t>Fig. 18. Sintesi analisi SWOT Regione Abruzzo</a:t>
            </a:r>
            <a:endParaRPr lang="it-IT" sz="2800" b="1" dirty="0">
              <a:solidFill>
                <a:srgbClr val="314697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76967" y="693539"/>
          <a:ext cx="8341609" cy="57804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12376"/>
                <a:gridCol w="4529233"/>
              </a:tblGrid>
              <a:tr h="3182121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Base industriale diffusa e consolidata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Presenza significativa di grandi imprese e multinazionali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Rilevanza</a:t>
                      </a:r>
                      <a:r>
                        <a:rPr lang="it-IT" sz="13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 alcune produzioni ad elevato contenuto di ricerca e tecnologia (Elettronica, </a:t>
                      </a:r>
                      <a:r>
                        <a:rPr lang="it-IT" sz="1300" b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ICT-Telecomunicazioni</a:t>
                      </a: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Farmaceutica, </a:t>
                      </a:r>
                      <a:r>
                        <a:rPr lang="it-IT" sz="1300" b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Automotive</a:t>
                      </a: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), presidiate anche da multinazionali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Presenza significativa in settori con domanda mondiale dinamica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Buona capacità di attrazione delle Università regionali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Elevato dinamismo nell’ambito dell’innovazione sociale 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Elevata capacità di risposta delle imprese alle iniziative regionali di sostegno all'innovazione</a:t>
                      </a:r>
                      <a:endParaRPr lang="it-IT" sz="13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203" marR="78203" marT="41476" marB="41476" anchor="ctr"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Bassa produttività del lavoro nell’industria manifatturiera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Debole sviluppo delle attività di </a:t>
                      </a:r>
                      <a:r>
                        <a:rPr lang="it-IT" sz="1300" b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R&amp;S</a:t>
                      </a: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in rapporto all’elevato peso delle attività manifatturiere avanzate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Insufficiente sviluppo del settore dei servizi alle imprese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Domanda di innovazione delle imprese non in linea con lo sviluppo di un ecosistema basato sulla </a:t>
                      </a:r>
                      <a:r>
                        <a:rPr lang="it-IT" sz="1300" b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R&amp;S</a:t>
                      </a:r>
                      <a:endParaRPr lang="it-IT" sz="13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Debole collegamento tra mondo della ricerca e le imprese, in particolare</a:t>
                      </a:r>
                      <a:r>
                        <a:rPr lang="it-IT" sz="13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tra Enti pubblici di ricerca nazionali presenti sul territorio e sistema produttivo regionale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Capacità limitata del sistema regionale di  ricerca di produrre innovazioni con potenziale di mercato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Insufficiente orientamento dell’offerta formativa universitaria verso la scienza e la tecnologia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Utilizzo limitato di strumenti finanziari innovativi</a:t>
                      </a:r>
                    </a:p>
                  </a:txBody>
                  <a:tcPr marL="78203" marR="78203" marT="41476" marB="41476" anchor="ctr">
                    <a:solidFill>
                      <a:srgbClr val="314697"/>
                    </a:solidFill>
                  </a:tcPr>
                </a:tc>
              </a:tr>
              <a:tr h="2598316"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Elevata disponibilità di capitale umano con scolarizzazione elevata superiore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Produzione scientifica  sostenuta in domini tecnologici presidiati dai Poli di innovazione a più elevato potenziale di crescita competitiva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Sostegno pubblico focalizzato su: aggregazione tra domanda e offerta di innovazione,</a:t>
                      </a:r>
                      <a:r>
                        <a:rPr lang="it-IT" sz="13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valorizzazione capitale umano , promozione imprenditorialità</a:t>
                      </a:r>
                      <a:endParaRPr lang="it-IT" sz="13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203" marR="78203" marT="41476" marB="41476" anchor="ctr"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Aumento delle capacità di </a:t>
                      </a:r>
                      <a:r>
                        <a:rPr lang="it-IT" sz="1300" b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attrazionedi</a:t>
                      </a: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IDE nei </a:t>
                      </a:r>
                      <a:r>
                        <a:rPr lang="it-IT" sz="1300" b="0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settori high-tech, da parte dei paesi emergenti </a:t>
                      </a:r>
                      <a:endParaRPr lang="it-IT" sz="13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Taglio dei fondi ordinari destinati alla ricerca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Struttura demografica della popolazione poco favorevole alla diffusione del paradigma delle </a:t>
                      </a:r>
                      <a:r>
                        <a:rPr lang="it-IT" sz="1300" b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smart</a:t>
                      </a: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300" b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communities</a:t>
                      </a: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Capacità di risposta in termini di offerta di servizi alle sfide poste dall’invecchiamento della popolazione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Sviluppo di competenze amministrative regionali idonee a supportare strategie organiche di sostegno dell’innovazione  (OCSE, 2013) 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§"/>
                      </a:pP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Sviluppo di strumenti di </a:t>
                      </a:r>
                      <a:r>
                        <a:rPr lang="it-IT" sz="1300" b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governance</a:t>
                      </a:r>
                      <a:r>
                        <a:rPr lang="it-IT" sz="13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finalizzati all’integrazione delle politiche (OCSE, 2013) </a:t>
                      </a:r>
                    </a:p>
                  </a:txBody>
                  <a:tcPr marL="78203" marR="78203" marT="41476" marB="41476" anchor="ctr">
                    <a:solidFill>
                      <a:srgbClr val="31469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885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ch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50" y="6215263"/>
            <a:ext cx="379747" cy="4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5400000">
            <a:off x="4752192" y="2489920"/>
            <a:ext cx="0" cy="8189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" name="Group 49"/>
          <p:cNvGraphicFramePr>
            <a:graphicFrameLocks noGrp="1"/>
          </p:cNvGraphicFramePr>
          <p:nvPr/>
        </p:nvGraphicFramePr>
        <p:xfrm>
          <a:off x="685357" y="607836"/>
          <a:ext cx="7862994" cy="6188556"/>
        </p:xfrm>
        <a:graphic>
          <a:graphicData uri="http://schemas.openxmlformats.org/drawingml/2006/table">
            <a:tbl>
              <a:tblPr/>
              <a:tblGrid>
                <a:gridCol w="2212159"/>
                <a:gridCol w="5650835"/>
              </a:tblGrid>
              <a:tr h="638835"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Punti di forza</a:t>
                      </a:r>
                      <a:endParaRPr lang="it-IT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Evidenze quantitative </a:t>
                      </a:r>
                      <a:r>
                        <a:rPr lang="it-IT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e/o </a:t>
                      </a:r>
                      <a:r>
                        <a:rPr lang="it-IT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qualitative</a:t>
                      </a:r>
                      <a:endParaRPr lang="it-IT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760400">
                <a:tc>
                  <a:txBody>
                    <a:bodyPr/>
                    <a:lstStyle/>
                    <a:p>
                      <a:pPr marL="95250" indent="0"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Base industriale diffusa e consolidata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1588" algn="l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Addetti all’industria pari nel </a:t>
                      </a:r>
                      <a:r>
                        <a:rPr lang="it-IT" sz="1000" i="1" dirty="0" smtClean="0">
                          <a:latin typeface="Calibri"/>
                          <a:ea typeface="Times New Roman"/>
                          <a:cs typeface="Times New Roman"/>
                        </a:rPr>
                        <a:t>2013 all’75,5 per 1.000 abitanti, 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più del doppio della media </a:t>
                      </a:r>
                      <a:r>
                        <a:rPr lang="it-IT" sz="1000" i="1" dirty="0" smtClean="0">
                          <a:latin typeface="Calibri"/>
                          <a:ea typeface="Times New Roman"/>
                          <a:cs typeface="Times New Roman"/>
                        </a:rPr>
                        <a:t>meridionale e in linea con la media dell’Italia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indent="-1588" algn="l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Valore aggiunto manifatturiero sul totale pari nel 2012 al 20,7%, ben superiore a quella di tutte le altre regioni meridionali e in linea con il dato del’area più industrializzata del Paese, il Nord Ovest, che alla stessa data registra una quota di valore aggiunto manifatturiero pari al 20,8%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707895">
                <a:tc>
                  <a:txBody>
                    <a:bodyPr/>
                    <a:lstStyle/>
                    <a:p>
                      <a:pPr marL="95250" indent="0" algn="l">
                        <a:spcAft>
                          <a:spcPts val="0"/>
                        </a:spcAft>
                      </a:pPr>
                      <a:r>
                        <a:rPr lang="it-IT" sz="10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Base produttiva bilanciata in termini dimensionali con presenza significativa di Grandi Imprese, anche multinazionali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Addetti nelle unità locali micro (fino a 9 addetti) pari al 55,3% (60,4% nel Sud e 48% nel Centro-Nord)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Addetti nelle unità locali piccole (da 10 a 49 addetti) pari al 22,3% (21,4% nel Sud e 24,7% nel Centro-Nord) 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Addetti nelle unità locali medie (da 50 e 250 addetti) pari al 14,3% (11,3% nel Sud e 16% nel Centro-Nord)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Addetti nelle unità locali grandi (oltre 250 addetti) pari all’8%(6,9% nel Sud e 11% nel Centro-Nord)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912480"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0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Presenza qualitativamente significativa di produzioni manifatturiere ad elevato contenuto di ricerca e tecnologia (Elettronica, </a:t>
                      </a:r>
                      <a:r>
                        <a:rPr lang="it-IT" sz="1000" kern="12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ICT</a:t>
                      </a:r>
                      <a:r>
                        <a:rPr lang="it-IT" sz="10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/Telecomunicazioni, Farmaceutica, </a:t>
                      </a:r>
                      <a:r>
                        <a:rPr lang="it-IT" sz="1000" kern="12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Automotive</a:t>
                      </a:r>
                      <a:r>
                        <a:rPr lang="it-IT" sz="10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 e presenza di multinazionali in tali ambiti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Presenza di grandi imprese nel settore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automotive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Sevel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, Honda,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Pilkington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, ..), nel settore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ICT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/elettronica (Micron, ..), Aerospazio e Difesa (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Telespazio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Selex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Communication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), Agroalimentare (De Cecco, Del Verde,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Realaromi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Gelco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), Farmaceutica (Menarini,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Sanofi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Aventis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Dompè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884869"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0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Presenza di settori competitivi sui mercati esteri in ambiti con domanda mondiale dinamica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Indice di specializzazione dell’export superiore alla media nazionale nei settori auto motive ed </a:t>
                      </a:r>
                      <a:r>
                        <a:rPr lang="it-IT" sz="1000" i="1" dirty="0" smtClean="0">
                          <a:latin typeface="Calibri"/>
                          <a:ea typeface="Times New Roman"/>
                          <a:cs typeface="Times New Roman"/>
                        </a:rPr>
                        <a:t>elettronica/</a:t>
                      </a:r>
                      <a:r>
                        <a:rPr lang="it-IT" sz="1000" i="1" smtClean="0">
                          <a:latin typeface="Calibri"/>
                          <a:ea typeface="Times New Roman"/>
                          <a:cs typeface="Times New Roman"/>
                        </a:rPr>
                        <a:t>ICT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Capacità di esportare in settori a domanda mondiale dinamica – calcolata come quota del valore delle esportazioni in settori a domanda mondiale dinamica sul totale delle esportazioni – nettamente superiore alla media nazionale e pari nel 2013 al 53,7% contro il 29,6% del dato aggregato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38835"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0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Buona capacità di attrazione delle Università regionali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Indice di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attrattività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 delle Università – calcolato come rapporto tra saldo migratorio netto degli studenti e totale degli studenti immatricolati –  positivo e pari nel 2012 al 18,7%, inferiore solo rispetto Emilia Romagna, Provincia di Trento, Lazio e Toscana 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638835"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0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Elevato dinamismo nell’ambito dell’innovazione sociale 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227 soggetti aderenti al Polo di Innovazione “Economia Sociale e Civile”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796382"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0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Elevata capacità di risposta alle iniziative regionali di sostegno all'innovazione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Oltre 900 soggetti (tra imprese, operatori della ricerca, enti e associazioni non profit) aderenti al sistema regionale dei Poli di Innovazione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362 contratti di rete tra imprese attivati a livello </a:t>
                      </a:r>
                      <a:r>
                        <a:rPr lang="it-IT" sz="1000" i="1" dirty="0" smtClean="0">
                          <a:latin typeface="Calibri"/>
                          <a:ea typeface="Times New Roman"/>
                          <a:cs typeface="Times New Roman"/>
                        </a:rPr>
                        <a:t>regionale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7364" y="0"/>
            <a:ext cx="8067356" cy="46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sz="2500" b="1" dirty="0">
                <a:solidFill>
                  <a:srgbClr val="314697"/>
                </a:solidFill>
              </a:rPr>
              <a:t>Fig. </a:t>
            </a:r>
            <a:r>
              <a:rPr lang="it-IT" sz="2500" b="1" dirty="0">
                <a:solidFill>
                  <a:srgbClr val="314697"/>
                </a:solidFill>
              </a:rPr>
              <a:t>19. Analisi </a:t>
            </a:r>
            <a:r>
              <a:rPr lang="it-IT" sz="2500" b="1" dirty="0" err="1">
                <a:solidFill>
                  <a:srgbClr val="314697"/>
                </a:solidFill>
              </a:rPr>
              <a:t>SWOT</a:t>
            </a:r>
            <a:r>
              <a:rPr lang="it-IT" sz="2500" b="1" dirty="0">
                <a:solidFill>
                  <a:srgbClr val="314697"/>
                </a:solidFill>
              </a:rPr>
              <a:t> Regione Abruzzo</a:t>
            </a:r>
            <a:endParaRPr lang="it-IT" sz="2500" b="1" dirty="0">
              <a:solidFill>
                <a:srgbClr val="314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315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ch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50" y="6215263"/>
            <a:ext cx="379747" cy="4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5400000">
            <a:off x="4752192" y="2489920"/>
            <a:ext cx="0" cy="8189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" name="Group 49"/>
          <p:cNvGraphicFramePr>
            <a:graphicFrameLocks noGrp="1"/>
          </p:cNvGraphicFramePr>
          <p:nvPr/>
        </p:nvGraphicFramePr>
        <p:xfrm>
          <a:off x="685357" y="328950"/>
          <a:ext cx="7862994" cy="6168905"/>
        </p:xfrm>
        <a:graphic>
          <a:graphicData uri="http://schemas.openxmlformats.org/drawingml/2006/table">
            <a:tbl>
              <a:tblPr/>
              <a:tblGrid>
                <a:gridCol w="2212159"/>
                <a:gridCol w="5650835"/>
              </a:tblGrid>
              <a:tr h="638835"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Punti di </a:t>
                      </a:r>
                      <a:r>
                        <a:rPr lang="it-IT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debolezza</a:t>
                      </a:r>
                      <a:endParaRPr lang="it-IT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Evidenze quantitative o qualitative</a:t>
                      </a:r>
                      <a:endParaRPr lang="it-IT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587854"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Insufficiente orientamento del sistema dell’offerta di risorse umane verso la scienza e la tecnologia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i="1">
                          <a:latin typeface="Calibri"/>
                          <a:ea typeface="Times New Roman"/>
                          <a:cs typeface="Times New Roman"/>
                        </a:rPr>
                        <a:t>Laureati in discipline scientifiche e tecnologiche in età 20-29 anni pari nel 2010 al 9,5‰, contro il 12,4‰ della media nazionale e il 15,1‰ del Centro Nord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608320"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Insufficiente diffusione di attività di ricerca e sviluppo in rapporto al peso delle attività manifatturiere avanzate presenti sul territorio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Spesa per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R&amp;S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 delle imprese sul PIL pari nel 2011 allo 0,3%, a fronte dello 0,7% della media nazionale e dello 0,8% del Centro-Nord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Addetti ad attività di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R&amp;S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 pari nel 2011 al 2,4‰ contro il 3,8‰ della media nazionale e il 4,9‰ del Centro Nord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08320"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Produttività del lavoro nell’industria manifatturiera non adeguata al sostegno di percorsi di crescita industriale basati sull’innovazione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Valore aggiunto dell'industria manifatturiera per Unità di lavoro dello stesso settore pari nel 2011 in migliaia di euro a 48,8 contro il 53,4 del dato nazionale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587854"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Debole collegamento tra mondo della ricerca e sistema produttivo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Partnership legate a partecipazione a bandi e scarsa diffusione di reti e  accordi stabili di cooperazione tra imprese e operatori della ricerca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587854"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Insufficiente sviluppo del settore dei servizi alle imprese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Unità di lavoro nel settore Servizi alle imprese sul totale delle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ULA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 dei servizi destinabili alla vendita pari nel 2011 al 27,2% contro il 30,9% della media nazionale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760400"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Capacità limitata del sistema regionale di </a:t>
                      </a:r>
                      <a:r>
                        <a:rPr lang="it-IT" sz="1000" dirty="0" smtClean="0">
                          <a:latin typeface="Calibri"/>
                          <a:ea typeface="Times New Roman"/>
                          <a:cs typeface="Times New Roman"/>
                        </a:rPr>
                        <a:t> ricerca di produrre </a:t>
                      </a: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innovazioni con potenziale di mercato 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Quota regionale di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spin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 off accademici sul totale nazionale inferiore al peso demografico della Regione e alla sua partecipazione al PIL nazionale (1,2% nel 2013 – fonte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NETVAL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, contro il 2,2% in termini demografici e l’1,9% in termini di PIL) 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Intensità brevettuale bassa - brevetti registrati allo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European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Patent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 Office (EPO) pari al 2009 al 34,3‰ contro il 72,3‰ della media nazionale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587854"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Debole collegamento tra Enti pubblici di ricerca nazionali presenti sul territorio e sistema produttivo regionale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Mancata partecipazione ai Poli di innovazione dell’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INFN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 e degli Istituti del CNR presenti in regione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587854"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Utilizzo limitato di strumenti finanziari innovativi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Investimenti di capitale di rischio –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early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 stage e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expansion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replacement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 sul PIL pari a 0,000 e 0,017 contro dato medio nazionale pari a 0,009 e 0,065 rispettivamente (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AIFI</a:t>
                      </a: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, 2012)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587854"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Calibri"/>
                          <a:ea typeface="Times New Roman"/>
                          <a:cs typeface="Times New Roman"/>
                        </a:rPr>
                        <a:t>Domanda di innovazione delle imprese non in linea con lo sviluppo di un ecosistema basato sulla </a:t>
                      </a:r>
                      <a:r>
                        <a:rPr lang="it-IT" sz="1000" dirty="0" err="1">
                          <a:latin typeface="Calibri"/>
                          <a:ea typeface="Times New Roman"/>
                          <a:cs typeface="Times New Roman"/>
                        </a:rPr>
                        <a:t>R&amp;S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Calibri"/>
                          <a:ea typeface="Times New Roman"/>
                          <a:cs typeface="Times New Roman"/>
                        </a:rPr>
                        <a:t>Quota di imprese che hanno introdotto innovazioni di prodotto e/o di processo sul totale delle imprese pari nel 2010 al 32,6% e significativamente inferiore rispetto al dato delle regioni italiane più </a:t>
                      </a:r>
                      <a:r>
                        <a:rPr lang="it-IT" sz="1000" i="1" dirty="0" err="1">
                          <a:latin typeface="Calibri"/>
                          <a:ea typeface="Times New Roman"/>
                          <a:cs typeface="Times New Roman"/>
                        </a:rPr>
                        <a:t>avzanzate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87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ch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50" y="6215263"/>
            <a:ext cx="379747" cy="4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5400000">
            <a:off x="4752192" y="2489920"/>
            <a:ext cx="0" cy="8189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" name="Group 49"/>
          <p:cNvGraphicFramePr>
            <a:graphicFrameLocks noGrp="1"/>
          </p:cNvGraphicFramePr>
          <p:nvPr/>
        </p:nvGraphicFramePr>
        <p:xfrm>
          <a:off x="685357" y="328949"/>
          <a:ext cx="7862994" cy="4541098"/>
        </p:xfrm>
        <a:graphic>
          <a:graphicData uri="http://schemas.openxmlformats.org/drawingml/2006/table">
            <a:tbl>
              <a:tblPr/>
              <a:tblGrid>
                <a:gridCol w="2699531"/>
                <a:gridCol w="5163463"/>
              </a:tblGrid>
              <a:tr h="723150"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Opportunità</a:t>
                      </a:r>
                      <a:endParaRPr lang="it-IT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Evidenze quantitative o qualitative</a:t>
                      </a:r>
                      <a:endParaRPr lang="it-IT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1095512"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Calibri"/>
                          <a:ea typeface="Times New Roman"/>
                          <a:cs typeface="Times New Roman"/>
                        </a:rPr>
                        <a:t>Elevata disponibilità di capitale umano con scolarizzazione superiore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300" i="1" dirty="0">
                          <a:latin typeface="Calibri"/>
                          <a:ea typeface="Times New Roman"/>
                          <a:cs typeface="Times New Roman"/>
                        </a:rPr>
                        <a:t>Popolazione in età 20-24 anni che ha conseguito almeno il diploma di scuola secondaria superiore pari nel 2012 all’85,1% (dato inferiore a livello nazionale solo a quello del Molise)</a:t>
                      </a:r>
                      <a:endParaRPr lang="it-IT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300" i="1" dirty="0">
                          <a:latin typeface="Calibri"/>
                          <a:ea typeface="Times New Roman"/>
                          <a:cs typeface="Times New Roman"/>
                        </a:rPr>
                        <a:t>Quota di giovani che accedono all’Università pari nel 2012 al 63,6%, contro il 54% del Mezzogiorno e il 61% del Centro Nord</a:t>
                      </a:r>
                      <a:endParaRPr lang="it-IT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533716"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Calibri"/>
                          <a:ea typeface="Times New Roman"/>
                          <a:cs typeface="Times New Roman"/>
                        </a:rPr>
                        <a:t>Capacità di produzione scientifica elevata delle Università in domini tecnologici coerenti con l’orientamento dei Poli di innovazione a più elevato potenziale di crescita competitiva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300" i="1" dirty="0">
                          <a:latin typeface="Calibri"/>
                          <a:ea typeface="Times New Roman"/>
                          <a:cs typeface="Times New Roman"/>
                        </a:rPr>
                        <a:t>Buon posizionamento internazionale della produzione scientifica dell’Università di Teramo nell’ambito delle Scienze dell’alimentazione, dell’Università di </a:t>
                      </a:r>
                      <a:r>
                        <a:rPr lang="it-IT" sz="1300" i="1" dirty="0" err="1">
                          <a:latin typeface="Calibri"/>
                          <a:ea typeface="Times New Roman"/>
                          <a:cs typeface="Times New Roman"/>
                        </a:rPr>
                        <a:t>Chieti-Pescara</a:t>
                      </a:r>
                      <a:r>
                        <a:rPr lang="it-IT" sz="1300" i="1" dirty="0">
                          <a:latin typeface="Calibri"/>
                          <a:ea typeface="Times New Roman"/>
                          <a:cs typeface="Times New Roman"/>
                        </a:rPr>
                        <a:t> negli ambiti Scienze biologiche e Scienze mediche e dell’Università de L’Aquila nell’ambito dell’Ingegneria industriale e dell’informazione</a:t>
                      </a:r>
                      <a:endParaRPr lang="it-IT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967782"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Calibri"/>
                          <a:ea typeface="Times New Roman"/>
                          <a:cs typeface="Times New Roman"/>
                        </a:rPr>
                        <a:t>Forte orientamento del sostegno all’innovazione basato sull’aggregazione tra domanda e offerta di innovazione valorizzazione del capitale umano e sulla promozione dell’imprenditorialità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300" i="1" dirty="0">
                          <a:latin typeface="Calibri"/>
                          <a:ea typeface="Times New Roman"/>
                          <a:cs typeface="Times New Roman"/>
                        </a:rPr>
                        <a:t>Sostegno del </a:t>
                      </a:r>
                      <a:r>
                        <a:rPr lang="it-IT" sz="1300" i="1" dirty="0" err="1">
                          <a:latin typeface="Calibri"/>
                          <a:ea typeface="Times New Roman"/>
                          <a:cs typeface="Times New Roman"/>
                        </a:rPr>
                        <a:t>MIUR</a:t>
                      </a:r>
                      <a:r>
                        <a:rPr lang="it-IT" sz="1300" i="1" dirty="0">
                          <a:latin typeface="Calibri"/>
                          <a:ea typeface="Times New Roman"/>
                          <a:cs typeface="Times New Roman"/>
                        </a:rPr>
                        <a:t> allo sviluppo di cluster tecnologici nazionali e rafforzamento degli schemi di aiuto alla nascita di start up innovative </a:t>
                      </a:r>
                      <a:endParaRPr lang="it-IT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006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ch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50" y="6215263"/>
            <a:ext cx="379747" cy="4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5400000">
            <a:off x="4752192" y="2489920"/>
            <a:ext cx="0" cy="8189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407381"/>
              </p:ext>
            </p:extLst>
          </p:nvPr>
        </p:nvGraphicFramePr>
        <p:xfrm>
          <a:off x="685357" y="328950"/>
          <a:ext cx="7862994" cy="6266158"/>
        </p:xfrm>
        <a:graphic>
          <a:graphicData uri="http://schemas.openxmlformats.org/drawingml/2006/table">
            <a:tbl>
              <a:tblPr/>
              <a:tblGrid>
                <a:gridCol w="2711203"/>
                <a:gridCol w="5151791"/>
              </a:tblGrid>
              <a:tr h="664449"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Minacce</a:t>
                      </a:r>
                      <a:endParaRPr lang="it-IT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Evidenze quantitative o qualitative</a:t>
                      </a:r>
                      <a:endParaRPr lang="it-IT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805268">
                <a:tc>
                  <a:txBody>
                    <a:bodyPr/>
                    <a:lstStyle/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Calibri"/>
                          <a:ea typeface="Times New Roman"/>
                          <a:cs typeface="Times New Roman"/>
                        </a:rPr>
                        <a:t>Innalzamento della capacità di attrazione di IDE da parte dei paesi emergenti  nei settori high-tech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300" i="1" dirty="0">
                          <a:latin typeface="Calibri"/>
                          <a:ea typeface="Times New Roman"/>
                          <a:cs typeface="Times New Roman"/>
                        </a:rPr>
                        <a:t>Esperienze maturate nella delocalizzazione di produzioni manifatturiere avanzata (Micron Technology</a:t>
                      </a:r>
                      <a:r>
                        <a:rPr lang="it-IT" sz="1300" i="1" dirty="0" smtClean="0">
                          <a:latin typeface="Calibri"/>
                          <a:ea typeface="Times New Roman"/>
                          <a:cs typeface="Times New Roman"/>
                        </a:rPr>
                        <a:t>).</a:t>
                      </a:r>
                      <a:endParaRPr lang="it-IT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805268">
                <a:tc>
                  <a:txBody>
                    <a:bodyPr/>
                    <a:lstStyle/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Calibri"/>
                          <a:ea typeface="Times New Roman"/>
                          <a:cs typeface="Times New Roman"/>
                        </a:rPr>
                        <a:t>Struttura demografica della popolazione non favorevole alla diffusione del paradigma delle </a:t>
                      </a:r>
                      <a:r>
                        <a:rPr lang="it-IT" sz="1300" dirty="0" err="1">
                          <a:latin typeface="Calibri"/>
                          <a:ea typeface="Times New Roman"/>
                          <a:cs typeface="Times New Roman"/>
                        </a:rPr>
                        <a:t>smart</a:t>
                      </a:r>
                      <a:r>
                        <a:rPr lang="it-IT" sz="13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300" dirty="0" err="1">
                          <a:latin typeface="Calibri"/>
                          <a:ea typeface="Times New Roman"/>
                          <a:cs typeface="Times New Roman"/>
                        </a:rPr>
                        <a:t>communities</a:t>
                      </a:r>
                      <a:endParaRPr lang="it-IT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300" i="1" dirty="0">
                          <a:latin typeface="Calibri"/>
                          <a:ea typeface="Times New Roman"/>
                          <a:cs typeface="Times New Roman"/>
                        </a:rPr>
                        <a:t>Indice di vecchiaia pari nel 2013 a 170 contro il dato nazionale pari a </a:t>
                      </a:r>
                      <a:r>
                        <a:rPr lang="it-IT" sz="1300" i="1" dirty="0" smtClean="0">
                          <a:latin typeface="Calibri"/>
                          <a:ea typeface="Times New Roman"/>
                          <a:cs typeface="Times New Roman"/>
                        </a:rPr>
                        <a:t>151,4.</a:t>
                      </a:r>
                      <a:endParaRPr lang="it-IT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006585">
                <a:tc>
                  <a:txBody>
                    <a:bodyPr/>
                    <a:lstStyle/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Calibri"/>
                          <a:ea typeface="Times New Roman"/>
                          <a:cs typeface="Times New Roman"/>
                        </a:rPr>
                        <a:t>Capacità di risposta in termini di offerta di servizi non adeguata alle sfide poste dall’invecchiamento della popolazione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300" i="1" dirty="0">
                          <a:latin typeface="Calibri"/>
                          <a:ea typeface="Times New Roman"/>
                          <a:cs typeface="Times New Roman"/>
                        </a:rPr>
                        <a:t>Addetti delle società cooperative sul totale degli addetti pari nel 2010 al 3,6% contro il 4,1% della media nazionale</a:t>
                      </a:r>
                      <a:endParaRPr lang="it-IT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300" i="1" dirty="0">
                          <a:latin typeface="Calibri"/>
                          <a:ea typeface="Times New Roman"/>
                          <a:cs typeface="Times New Roman"/>
                        </a:rPr>
                        <a:t>Capacità di sviluppo dei servizi sociali – calcolata come quota di persone di 14 anni e più che hanno svolto volontariato sul totale della popolazione di 14 anni e più – pari nel 2012 all’8,3% contro un dato medio nazionale pari all’11,9</a:t>
                      </a:r>
                      <a:r>
                        <a:rPr lang="it-IT" sz="1300" i="1" dirty="0" smtClean="0">
                          <a:latin typeface="Calibri"/>
                          <a:ea typeface="Times New Roman"/>
                          <a:cs typeface="Times New Roman"/>
                        </a:rPr>
                        <a:t>%.</a:t>
                      </a:r>
                      <a:endParaRPr lang="it-IT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805268">
                <a:tc>
                  <a:txBody>
                    <a:bodyPr/>
                    <a:lstStyle/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latin typeface="Calibri"/>
                          <a:ea typeface="Times New Roman"/>
                          <a:cs typeface="Times New Roman"/>
                        </a:rPr>
                        <a:t>Sviluppo</a:t>
                      </a:r>
                      <a:r>
                        <a:rPr lang="it-IT" sz="13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di c</a:t>
                      </a:r>
                      <a:r>
                        <a:rPr lang="it-IT" sz="1300" dirty="0" smtClean="0">
                          <a:latin typeface="Calibri"/>
                          <a:ea typeface="Times New Roman"/>
                          <a:cs typeface="Times New Roman"/>
                        </a:rPr>
                        <a:t>ompetenze </a:t>
                      </a:r>
                      <a:r>
                        <a:rPr lang="it-IT" sz="1300" dirty="0">
                          <a:latin typeface="Calibri"/>
                          <a:ea typeface="Times New Roman"/>
                          <a:cs typeface="Times New Roman"/>
                        </a:rPr>
                        <a:t>amministrative regionali </a:t>
                      </a:r>
                      <a:r>
                        <a:rPr lang="it-IT" sz="1300" dirty="0" smtClean="0">
                          <a:latin typeface="Calibri"/>
                          <a:ea typeface="Times New Roman"/>
                          <a:cs typeface="Times New Roman"/>
                        </a:rPr>
                        <a:t>idonee </a:t>
                      </a:r>
                      <a:r>
                        <a:rPr lang="it-IT" sz="1300" dirty="0">
                          <a:latin typeface="Calibri"/>
                          <a:ea typeface="Times New Roman"/>
                          <a:cs typeface="Times New Roman"/>
                        </a:rPr>
                        <a:t>a supportare strategie organiche di sostegno </a:t>
                      </a:r>
                      <a:r>
                        <a:rPr lang="it-IT" sz="1300" dirty="0" smtClean="0">
                          <a:latin typeface="Calibri"/>
                          <a:ea typeface="Times New Roman"/>
                          <a:cs typeface="Times New Roman"/>
                        </a:rPr>
                        <a:t>dell’innovazione (Fonte OCSE, 2013)</a:t>
                      </a:r>
                      <a:endParaRPr lang="it-IT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300" i="1" dirty="0">
                          <a:latin typeface="Calibri"/>
                          <a:ea typeface="Times New Roman"/>
                          <a:cs typeface="Times New Roman"/>
                        </a:rPr>
                        <a:t>Assenza di piani specifici di adeguamento delle competenze amministrative rispetto alle sfide poste dalla gestione di strumenti innovativi di sostegno </a:t>
                      </a:r>
                      <a:r>
                        <a:rPr lang="it-IT" sz="1300" i="1" dirty="0" smtClean="0">
                          <a:latin typeface="Calibri"/>
                          <a:ea typeface="Times New Roman"/>
                          <a:cs typeface="Times New Roman"/>
                        </a:rPr>
                        <a:t>dell’innovazione.</a:t>
                      </a:r>
                      <a:endParaRPr lang="it-IT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805268">
                <a:tc>
                  <a:txBody>
                    <a:bodyPr/>
                    <a:lstStyle/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latin typeface="Calibri"/>
                          <a:ea typeface="Times New Roman"/>
                          <a:cs typeface="Times New Roman"/>
                        </a:rPr>
                        <a:t>Sviluppo di strumenti </a:t>
                      </a:r>
                      <a:r>
                        <a:rPr lang="it-IT" sz="1300" dirty="0">
                          <a:latin typeface="Calibri"/>
                          <a:ea typeface="Times New Roman"/>
                          <a:cs typeface="Times New Roman"/>
                        </a:rPr>
                        <a:t>di </a:t>
                      </a:r>
                      <a:r>
                        <a:rPr lang="it-IT" sz="1300" dirty="0" err="1">
                          <a:latin typeface="Calibri"/>
                          <a:ea typeface="Times New Roman"/>
                          <a:cs typeface="Times New Roman"/>
                        </a:rPr>
                        <a:t>governance</a:t>
                      </a:r>
                      <a:r>
                        <a:rPr lang="it-IT" sz="1300" dirty="0">
                          <a:latin typeface="Calibri"/>
                          <a:ea typeface="Times New Roman"/>
                          <a:cs typeface="Times New Roman"/>
                        </a:rPr>
                        <a:t> consolidati finalizzati all’integrazione delle </a:t>
                      </a:r>
                      <a:r>
                        <a:rPr lang="it-IT" sz="1300" dirty="0" smtClean="0">
                          <a:latin typeface="Calibri"/>
                          <a:ea typeface="Times New Roman"/>
                          <a:cs typeface="Times New Roman"/>
                        </a:rPr>
                        <a:t>politiche (Fonte OCSE, 2013)</a:t>
                      </a:r>
                      <a:endParaRPr lang="it-IT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300" i="1" dirty="0">
                          <a:latin typeface="Calibri"/>
                          <a:ea typeface="Times New Roman"/>
                          <a:cs typeface="Times New Roman"/>
                        </a:rPr>
                        <a:t>Piattaforma dei Poli di Innovazione ancora in fase di avvio e scarsa evidenza di meccanismi e strumenti interni alla Regione mirati a realizzare uno stabile e sistematico coordinamento delle </a:t>
                      </a:r>
                      <a:r>
                        <a:rPr lang="it-IT" sz="1300" i="1" dirty="0" smtClean="0">
                          <a:latin typeface="Calibri"/>
                          <a:ea typeface="Times New Roman"/>
                          <a:cs typeface="Times New Roman"/>
                        </a:rPr>
                        <a:t>politiche.</a:t>
                      </a:r>
                      <a:endParaRPr lang="it-IT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1006585">
                <a:tc>
                  <a:txBody>
                    <a:bodyPr/>
                    <a:lstStyle/>
                    <a:p>
                      <a:pPr marL="72000" indent="0" algn="l"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Calibri"/>
                          <a:ea typeface="Times New Roman"/>
                          <a:cs typeface="Times New Roman"/>
                        </a:rPr>
                        <a:t>Taglio dei fondi ordinari destinati alla ricerca</a:t>
                      </a: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300" i="1" dirty="0">
                          <a:latin typeface="Calibri"/>
                          <a:ea typeface="Times New Roman"/>
                          <a:cs typeface="Times New Roman"/>
                        </a:rPr>
                        <a:t>Finanziamento pubblico del governo centrale e delle regioni per </a:t>
                      </a:r>
                      <a:r>
                        <a:rPr lang="it-IT" sz="1300" i="1" dirty="0" err="1">
                          <a:latin typeface="Calibri"/>
                          <a:ea typeface="Times New Roman"/>
                          <a:cs typeface="Times New Roman"/>
                        </a:rPr>
                        <a:t>R&amp;S</a:t>
                      </a:r>
                      <a:r>
                        <a:rPr lang="it-IT" sz="1300" i="1" dirty="0">
                          <a:latin typeface="Calibri"/>
                          <a:ea typeface="Times New Roman"/>
                          <a:cs typeface="Times New Roman"/>
                        </a:rPr>
                        <a:t> sceso da 9.778 milioni di euro del 2009 a 8.822 del 2012, con una diminuzione in termini monetari del 9,8 % ed in termini reali del 12,7 % (fonte ISTAT)</a:t>
                      </a:r>
                      <a:endParaRPr lang="it-IT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indent="0" algn="just">
                        <a:spcAft>
                          <a:spcPts val="0"/>
                        </a:spcAft>
                      </a:pPr>
                      <a:r>
                        <a:rPr lang="it-IT" sz="1300" i="1" dirty="0">
                          <a:latin typeface="Calibri"/>
                          <a:ea typeface="Times New Roman"/>
                          <a:cs typeface="Times New Roman"/>
                        </a:rPr>
                        <a:t>Fondi per i progetti di ricerca universitaria (PRIN, FIRB, ecc.)  passati dal 2009 al 2012 da 711 a 95 milioni di euro (fonte ISTAT</a:t>
                      </a:r>
                      <a:r>
                        <a:rPr lang="it-IT" sz="1300" i="1" dirty="0" smtClean="0">
                          <a:latin typeface="Calibri"/>
                          <a:ea typeface="Times New Roman"/>
                          <a:cs typeface="Times New Roman"/>
                        </a:rPr>
                        <a:t>).</a:t>
                      </a:r>
                      <a:endParaRPr lang="it-IT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52" marR="5865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340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20555" y="508323"/>
            <a:ext cx="8131167" cy="569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78903" tIns="39452" rIns="78903" bIns="39452">
            <a:spAutoFit/>
          </a:bodyPr>
          <a:lstStyle/>
          <a:p>
            <a:pPr algn="ctr"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sz="3200" b="1" dirty="0">
                <a:solidFill>
                  <a:srgbClr val="FF0000"/>
                </a:solidFill>
              </a:rPr>
              <a:t>L’Abruzzo nella crisi</a:t>
            </a:r>
            <a:endParaRPr lang="it-IT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Group 49"/>
          <p:cNvGraphicFramePr>
            <a:graphicFrameLocks noGrp="1"/>
          </p:cNvGraphicFramePr>
          <p:nvPr/>
        </p:nvGraphicFramePr>
        <p:xfrm>
          <a:off x="542076" y="2212074"/>
          <a:ext cx="8252212" cy="3209694"/>
        </p:xfrm>
        <a:graphic>
          <a:graphicData uri="http://schemas.openxmlformats.org/drawingml/2006/table">
            <a:tbl>
              <a:tblPr/>
              <a:tblGrid>
                <a:gridCol w="1194247"/>
                <a:gridCol w="605108"/>
                <a:gridCol w="806608"/>
                <a:gridCol w="620467"/>
                <a:gridCol w="558421"/>
                <a:gridCol w="541278"/>
                <a:gridCol w="538982"/>
                <a:gridCol w="615837"/>
                <a:gridCol w="615837"/>
                <a:gridCol w="846733"/>
                <a:gridCol w="564137"/>
                <a:gridCol w="744557"/>
              </a:tblGrid>
              <a:tr h="697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2001-2007</a:t>
                      </a: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2008-2012</a:t>
                      </a: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2001-2012</a:t>
                      </a: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387241">
                <a:tc>
                  <a:txBody>
                    <a:bodyPr/>
                    <a:lstStyle/>
                    <a:p>
                      <a:endParaRPr lang="it-IT" sz="1400" b="0" i="1" dirty="0"/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 err="1" smtClean="0">
                          <a:solidFill>
                            <a:srgbClr val="314697"/>
                          </a:solidFill>
                        </a:rPr>
                        <a:t>m.a</a:t>
                      </a:r>
                      <a:endParaRPr lang="it-IT" sz="1400" b="0" i="1" dirty="0">
                        <a:solidFill>
                          <a:srgbClr val="314697"/>
                        </a:solidFill>
                      </a:endParaRP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cumulata</a:t>
                      </a: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 err="1" smtClean="0">
                          <a:solidFill>
                            <a:srgbClr val="314697"/>
                          </a:solidFill>
                        </a:rPr>
                        <a:t>m.a</a:t>
                      </a:r>
                      <a:endParaRPr lang="it-IT" sz="1400" b="0" i="1" dirty="0">
                        <a:solidFill>
                          <a:srgbClr val="314697"/>
                        </a:solidFill>
                      </a:endParaRP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cumulata</a:t>
                      </a: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 err="1" smtClean="0">
                          <a:solidFill>
                            <a:srgbClr val="314697"/>
                          </a:solidFill>
                        </a:rPr>
                        <a:t>m.a</a:t>
                      </a:r>
                      <a:endParaRPr lang="it-IT" sz="1400" b="0" i="1" dirty="0">
                        <a:solidFill>
                          <a:srgbClr val="314697"/>
                        </a:solidFill>
                      </a:endParaRP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cumulata</a:t>
                      </a: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521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Centro-Nord</a:t>
                      </a: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9,7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-1,1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-5,6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-2,4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-1,2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-6,0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521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Mezzogiorno</a:t>
                      </a: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7,1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-1,4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-5,1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-0,3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-0,5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-2,9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-2,1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-10,0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-0,3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-3,6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521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Abruzzo</a:t>
                      </a: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-6,4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  <a:endParaRPr lang="it-IT" sz="1600" b="1" i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  <a:endParaRPr lang="it-IT" sz="1600" b="1" i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-2,5</a:t>
                      </a:r>
                      <a:endParaRPr lang="it-IT" sz="1600" b="1" i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it-IT" sz="16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  <a:endParaRPr lang="it-IT" sz="1600" b="1" i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-5,4</a:t>
                      </a:r>
                      <a:endParaRPr lang="it-IT" sz="1600" b="1" i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it-IT" sz="1600" b="1" i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-0,1</a:t>
                      </a:r>
                      <a:endParaRPr lang="it-IT" sz="1600" b="1" i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521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Italia</a:t>
                      </a:r>
                    </a:p>
                  </a:txBody>
                  <a:tcPr marL="38015" marR="3801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9,1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-1,2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-5,5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it-IT" sz="16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lang="it-IT" sz="1600" b="1" i="0" u="none" strike="noStrike" kern="1200" dirty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-1,4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-6,9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none" strike="noStrike" kern="1200" dirty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  <p:grpSp>
        <p:nvGrpSpPr>
          <p:cNvPr id="2" name="Gruppo 8"/>
          <p:cNvGrpSpPr>
            <a:grpSpLocks/>
          </p:cNvGrpSpPr>
          <p:nvPr/>
        </p:nvGrpSpPr>
        <p:grpSpPr bwMode="auto">
          <a:xfrm>
            <a:off x="175141" y="643749"/>
            <a:ext cx="8682387" cy="6005430"/>
            <a:chOff x="204716" y="709684"/>
            <a:chExt cx="10152872" cy="6619163"/>
          </a:xfrm>
        </p:grpSpPr>
        <p:pic>
          <p:nvPicPr>
            <p:cNvPr id="3201" name="Picture 7" descr="Marchi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9753" y="6665187"/>
              <a:ext cx="650056" cy="6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02" name="Line 9"/>
            <p:cNvSpPr>
              <a:spLocks noChangeShapeType="1"/>
            </p:cNvSpPr>
            <p:nvPr/>
          </p:nvSpPr>
          <p:spPr bwMode="auto">
            <a:xfrm flipV="1">
              <a:off x="982639" y="7295394"/>
              <a:ext cx="9374949" cy="33453"/>
            </a:xfrm>
            <a:prstGeom prst="line">
              <a:avLst/>
            </a:prstGeom>
            <a:noFill/>
            <a:ln w="9525">
              <a:solidFill>
                <a:srgbClr val="314697"/>
              </a:solidFill>
              <a:round/>
              <a:headEnd/>
              <a:tailEnd/>
            </a:ln>
          </p:spPr>
          <p:txBody>
            <a:bodyPr lIns="104287" tIns="52144" rIns="104287" bIns="52144"/>
            <a:lstStyle/>
            <a:p>
              <a:endParaRPr lang="it-IT"/>
            </a:p>
          </p:txBody>
        </p:sp>
        <p:sp>
          <p:nvSpPr>
            <p:cNvPr id="3203" name="Line 9"/>
            <p:cNvSpPr>
              <a:spLocks noChangeShapeType="1"/>
            </p:cNvSpPr>
            <p:nvPr/>
          </p:nvSpPr>
          <p:spPr bwMode="auto">
            <a:xfrm flipH="1" flipV="1">
              <a:off x="204716" y="709684"/>
              <a:ext cx="32812" cy="5796416"/>
            </a:xfrm>
            <a:prstGeom prst="line">
              <a:avLst/>
            </a:prstGeom>
            <a:noFill/>
            <a:ln w="9525">
              <a:solidFill>
                <a:srgbClr val="314697"/>
              </a:solidFill>
              <a:round/>
              <a:headEnd/>
              <a:tailEnd/>
            </a:ln>
          </p:spPr>
          <p:txBody>
            <a:bodyPr lIns="104287" tIns="52144" rIns="104287" bIns="52144"/>
            <a:lstStyle/>
            <a:p>
              <a:endParaRPr lang="it-IT"/>
            </a:p>
          </p:txBody>
        </p:sp>
      </p:grp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16061" y="1279449"/>
            <a:ext cx="8348022" cy="3632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sz="1900" b="1" dirty="0">
                <a:solidFill>
                  <a:srgbClr val="314697"/>
                </a:solidFill>
              </a:rPr>
              <a:t>Fig. 1. Prodotto interno lordo: tassi di crescita annuali e cumulati (a)</a:t>
            </a:r>
            <a:endParaRPr lang="it-IT" sz="1900" b="1" dirty="0">
              <a:solidFill>
                <a:srgbClr val="314697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76737" y="6055785"/>
            <a:ext cx="6536217" cy="348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(a) Calcolati su valori concatenati – Anno di riferimento 2005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58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72533" y="271522"/>
            <a:ext cx="8337617" cy="569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algn="ctr"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sz="3200" b="1" dirty="0">
                <a:solidFill>
                  <a:srgbClr val="FF0000"/>
                </a:solidFill>
              </a:rPr>
              <a:t>L’importanza dell’industria manifatturiera</a:t>
            </a:r>
            <a:endParaRPr lang="it-IT" sz="3200" b="1" dirty="0">
              <a:solidFill>
                <a:srgbClr val="FF0000"/>
              </a:solidFill>
            </a:endParaRPr>
          </a:p>
        </p:txBody>
      </p:sp>
      <p:pic>
        <p:nvPicPr>
          <p:cNvPr id="9" name="Picture 7" descr="March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50" y="6215263"/>
            <a:ext cx="379747" cy="4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5400000">
            <a:off x="4752192" y="2489920"/>
            <a:ext cx="0" cy="8189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8" name="Group 102"/>
          <p:cNvGraphicFramePr>
            <a:graphicFrameLocks noGrp="1"/>
          </p:cNvGraphicFramePr>
          <p:nvPr/>
        </p:nvGraphicFramePr>
        <p:xfrm>
          <a:off x="347567" y="1124760"/>
          <a:ext cx="8010332" cy="2416951"/>
        </p:xfrm>
        <a:graphic>
          <a:graphicData uri="http://schemas.openxmlformats.org/drawingml/2006/table">
            <a:tbl>
              <a:tblPr/>
              <a:tblGrid>
                <a:gridCol w="1926318"/>
                <a:gridCol w="1382166"/>
                <a:gridCol w="1448970"/>
                <a:gridCol w="1626439"/>
                <a:gridCol w="1626439"/>
              </a:tblGrid>
              <a:tr h="359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203" marR="78203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2001</a:t>
                      </a:r>
                    </a:p>
                  </a:txBody>
                  <a:tcPr marL="78203" marR="78203" marT="41476" marB="4147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78203" marR="78203" marT="41476" marB="4147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2011</a:t>
                      </a:r>
                    </a:p>
                  </a:txBody>
                  <a:tcPr marL="78203" marR="78203" marT="41476" marB="4147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78203" marR="78203" marT="41476" marB="4147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293927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18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Mezzogiorno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11,1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11,2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9,5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9,2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293927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18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Centro-Nord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20,9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20,6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19,1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18,7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293927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18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- </a:t>
                      </a: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Nord-Ovest</a:t>
                      </a:r>
                      <a:endParaRPr lang="it-IT" sz="1800" b="1" i="0" u="none" strike="noStrike" kern="1200" dirty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23,5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23,3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21,2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20,8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293927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18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- </a:t>
                      </a: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Nord-Est</a:t>
                      </a:r>
                      <a:endParaRPr lang="it-IT" sz="1800" b="1" i="0" u="none" strike="noStrike" kern="1200" dirty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23,4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23,8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23,0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22,6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293927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18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- Centro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14,4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13,4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11,8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11,4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293927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18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Italia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18,5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18,4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16,9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16,5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293927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18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Abruzzo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22,2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23,1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21,3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10911" y="777682"/>
            <a:ext cx="8568341" cy="348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b="1" dirty="0">
                <a:solidFill>
                  <a:srgbClr val="314697"/>
                </a:solidFill>
              </a:rPr>
              <a:t>Fig. 2. Quota del valore aggiunto manifatturiero sul valore aggiunto totale. (a)</a:t>
            </a:r>
            <a:endParaRPr lang="it-IT" b="1" dirty="0">
              <a:solidFill>
                <a:srgbClr val="314697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73833" y="4471670"/>
            <a:ext cx="2849777" cy="8949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b="1" dirty="0">
                <a:solidFill>
                  <a:srgbClr val="314697"/>
                </a:solidFill>
              </a:rPr>
              <a:t>Fig. 3. Tasso di industrializzazione (Addetti per 1.000 ab.)</a:t>
            </a:r>
            <a:endParaRPr lang="it-IT" b="1" dirty="0">
              <a:solidFill>
                <a:srgbClr val="314697"/>
              </a:solidFill>
            </a:endParaRPr>
          </a:p>
        </p:txBody>
      </p:sp>
      <p:graphicFrame>
        <p:nvGraphicFramePr>
          <p:cNvPr id="12" name="Group 102"/>
          <p:cNvGraphicFramePr>
            <a:graphicFrameLocks noGrp="1"/>
          </p:cNvGraphicFramePr>
          <p:nvPr/>
        </p:nvGraphicFramePr>
        <p:xfrm>
          <a:off x="3312749" y="3958977"/>
          <a:ext cx="4757454" cy="2581839"/>
        </p:xfrm>
        <a:graphic>
          <a:graphicData uri="http://schemas.openxmlformats.org/drawingml/2006/table">
            <a:tbl>
              <a:tblPr/>
              <a:tblGrid>
                <a:gridCol w="1926318"/>
                <a:gridCol w="1382166"/>
                <a:gridCol w="1448970"/>
              </a:tblGrid>
              <a:tr h="38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203" marR="78203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78203" marR="78203" marT="41476" marB="4147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78203" marR="78203" marT="41476" marB="4147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31280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20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Mezzogiorno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43,6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37,4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1280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20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Centro-Nord</a:t>
                      </a:r>
                      <a:endParaRPr lang="it-IT" sz="2000" b="1" i="0" u="none" strike="noStrike" kern="1200" dirty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106,2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93,9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1280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18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- </a:t>
                      </a: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Nord-Ovest</a:t>
                      </a:r>
                      <a:endParaRPr lang="it-IT" sz="1800" b="1" i="0" u="none" strike="noStrike" kern="1200" dirty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113,0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102,7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1280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18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- </a:t>
                      </a:r>
                      <a:r>
                        <a:rPr lang="it-IT" sz="18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Nord-Est</a:t>
                      </a:r>
                      <a:endParaRPr lang="it-IT" sz="1800" b="1" i="0" u="none" strike="noStrike" kern="1200" dirty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125,5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111,1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1280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18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 - Centro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78,3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65,3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1280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2000" b="1" i="0" u="none" strike="noStrike" kern="1200" dirty="0" smtClean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Italia</a:t>
                      </a:r>
                      <a:endParaRPr lang="it-IT" sz="2000" b="1" i="0" u="none" strike="noStrike" kern="1200" dirty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84,3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74,5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1280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20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b="1" i="0" u="none" strike="noStrike" kern="1200" dirty="0" smtClean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Abruzzo</a:t>
                      </a:r>
                      <a:endParaRPr lang="it-IT" sz="2000" b="1" i="0" u="none" strike="noStrike" kern="1200" dirty="0">
                        <a:solidFill>
                          <a:srgbClr val="FF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85,0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43495" y="3611900"/>
            <a:ext cx="7379010" cy="299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sz="1400" b="1" dirty="0">
                <a:solidFill>
                  <a:srgbClr val="FF0000"/>
                </a:solidFill>
              </a:rPr>
              <a:t>(a) Valori concatenati. Anno di riferimento 2005</a:t>
            </a:r>
            <a:endParaRPr lang="it-IT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721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72533" y="271522"/>
            <a:ext cx="8067356" cy="569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78903" tIns="39452" rIns="78903" bIns="39452">
            <a:spAutoFit/>
          </a:bodyPr>
          <a:lstStyle/>
          <a:p>
            <a:pPr algn="ctr"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sz="3200" b="1" dirty="0">
                <a:solidFill>
                  <a:srgbClr val="FF0000"/>
                </a:solidFill>
              </a:rPr>
              <a:t>Un mercato del lavoro meno squilibrato</a:t>
            </a:r>
            <a:endParaRPr lang="it-IT" sz="3200" b="1" dirty="0">
              <a:solidFill>
                <a:srgbClr val="FF0000"/>
              </a:solidFill>
            </a:endParaRPr>
          </a:p>
        </p:txBody>
      </p:sp>
      <p:pic>
        <p:nvPicPr>
          <p:cNvPr id="9" name="Picture 7" descr="March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50" y="6215263"/>
            <a:ext cx="379747" cy="4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5400000">
            <a:off x="4752192" y="2489920"/>
            <a:ext cx="0" cy="8189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8" name="Group 102"/>
          <p:cNvGraphicFramePr>
            <a:graphicFrameLocks noGrp="1"/>
          </p:cNvGraphicFramePr>
          <p:nvPr/>
        </p:nvGraphicFramePr>
        <p:xfrm>
          <a:off x="1026409" y="2282641"/>
          <a:ext cx="6907895" cy="2695118"/>
        </p:xfrm>
        <a:graphic>
          <a:graphicData uri="http://schemas.openxmlformats.org/drawingml/2006/table">
            <a:tbl>
              <a:tblPr/>
              <a:tblGrid>
                <a:gridCol w="2797043"/>
                <a:gridCol w="2006927"/>
                <a:gridCol w="2103925"/>
              </a:tblGrid>
              <a:tr h="442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203" marR="78203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Esplicito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203" marR="78203" marT="41476" marB="4147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Corretto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203" marR="78203" marT="41476" marB="4147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368103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endParaRPr lang="it-IT" sz="2400" b="1" i="0" u="none" strike="noStrike" kern="1200" dirty="0">
                        <a:solidFill>
                          <a:srgbClr val="3146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b="1" i="0" u="none" strike="noStrike" kern="1200" dirty="0" smtClean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b="1" i="0" u="none" strike="noStrike" kern="1200" dirty="0" smtClean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68103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24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Mezzogiorno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19,7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31,5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68103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24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Centro-Nord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9,1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kern="120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  <a:endParaRPr lang="it-IT" sz="2400" b="1" i="0" u="none" strike="noStrike" kern="1200" dirty="0" smtClean="0">
                        <a:solidFill>
                          <a:srgbClr val="31469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68103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2400" b="1" i="0" u="none" strike="noStrike" kern="1200" dirty="0">
                          <a:solidFill>
                            <a:srgbClr val="314697"/>
                          </a:solidFill>
                          <a:latin typeface="Arial"/>
                          <a:ea typeface="+mn-ea"/>
                          <a:cs typeface="+mn-cs"/>
                        </a:rPr>
                        <a:t>Italia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12,2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kern="1200" dirty="0" smtClean="0">
                          <a:solidFill>
                            <a:srgbClr val="314697"/>
                          </a:solidFill>
                          <a:latin typeface="+mn-lt"/>
                          <a:ea typeface="+mn-ea"/>
                          <a:cs typeface="+mn-cs"/>
                        </a:rPr>
                        <a:t>18,9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68103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endParaRPr lang="it-IT" sz="2400" b="1" i="0" u="none" strike="noStrike" kern="1200" dirty="0">
                        <a:solidFill>
                          <a:srgbClr val="FF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b="1" i="0" u="none" strike="noStrike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b="1" i="0" u="none" strike="noStrike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68103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it-IT" sz="24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Abruzzo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11,4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19,2</a:t>
                      </a:r>
                    </a:p>
                  </a:txBody>
                  <a:tcPr marL="8146" marR="8146" marT="864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76079" y="1157882"/>
            <a:ext cx="8340250" cy="434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sz="2300" b="1" dirty="0">
                <a:solidFill>
                  <a:srgbClr val="314697"/>
                </a:solidFill>
              </a:rPr>
              <a:t>Fig. 4. Tasso di disoccupazione esplicito e corretto nel 2013</a:t>
            </a:r>
            <a:endParaRPr lang="it-IT" sz="2300" b="1" dirty="0">
              <a:solidFill>
                <a:srgbClr val="314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50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72533" y="271522"/>
            <a:ext cx="8441550" cy="4677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8903" tIns="39452" rIns="78903" bIns="39452">
            <a:spAutoFit/>
          </a:bodyPr>
          <a:lstStyle/>
          <a:p>
            <a:pPr algn="just"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sz="2600" b="1" dirty="0">
                <a:solidFill>
                  <a:srgbClr val="FF0000"/>
                </a:solidFill>
              </a:rPr>
              <a:t>Il capitale umano: elevati tassi di scolarizzazione</a:t>
            </a:r>
            <a:endParaRPr lang="it-IT" sz="2600" b="1" dirty="0">
              <a:solidFill>
                <a:srgbClr val="FF0000"/>
              </a:solidFill>
            </a:endParaRPr>
          </a:p>
        </p:txBody>
      </p:sp>
      <p:pic>
        <p:nvPicPr>
          <p:cNvPr id="9" name="Picture 7" descr="March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50" y="6215263"/>
            <a:ext cx="379747" cy="4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5400000">
            <a:off x="4752192" y="2489920"/>
            <a:ext cx="0" cy="8189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94618" y="963462"/>
            <a:ext cx="8849382" cy="407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78903" tIns="39452" rIns="78903" bIns="39452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r>
              <a:rPr lang="it-IT" sz="2100" b="1" dirty="0">
                <a:solidFill>
                  <a:srgbClr val="314697"/>
                </a:solidFill>
              </a:rPr>
              <a:t>Fig. 5. Tasso di passaggio dalla scuola secondaria all’Università</a:t>
            </a:r>
            <a:endParaRPr lang="it-IT" sz="2100" b="1" dirty="0">
              <a:solidFill>
                <a:srgbClr val="314697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899" y="1705139"/>
            <a:ext cx="8148138" cy="45854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0999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72533" y="357932"/>
            <a:ext cx="8067356" cy="66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78903" tIns="39452" rIns="78903" bIns="39452">
            <a:spAutoFit/>
          </a:bodyPr>
          <a:lstStyle/>
          <a:p>
            <a:pPr algn="just"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900" b="1" dirty="0">
                <a:solidFill>
                  <a:srgbClr val="314697"/>
                </a:solidFill>
              </a:rPr>
              <a:t>Fig</a:t>
            </a:r>
            <a:r>
              <a:rPr lang="it-IT" sz="1900" b="1" dirty="0">
                <a:solidFill>
                  <a:srgbClr val="314697"/>
                </a:solidFill>
              </a:rPr>
              <a:t>. 6 Abruzzo e Italia - Addetti delle </a:t>
            </a:r>
            <a:r>
              <a:rPr lang="it-IT" sz="1900" b="1" dirty="0" err="1">
                <a:solidFill>
                  <a:srgbClr val="314697"/>
                </a:solidFill>
              </a:rPr>
              <a:t>UL</a:t>
            </a:r>
            <a:r>
              <a:rPr lang="it-IT" sz="1900" b="1" dirty="0">
                <a:solidFill>
                  <a:srgbClr val="314697"/>
                </a:solidFill>
              </a:rPr>
              <a:t> - Pesi percentuali dei principali settori produttivi </a:t>
            </a:r>
            <a:endParaRPr lang="it-IT" sz="1900" b="1" dirty="0">
              <a:solidFill>
                <a:srgbClr val="314697"/>
              </a:solidFill>
            </a:endParaRPr>
          </a:p>
        </p:txBody>
      </p:sp>
      <p:pic>
        <p:nvPicPr>
          <p:cNvPr id="9" name="Picture 7" descr="March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50" y="6215263"/>
            <a:ext cx="379747" cy="4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5400000">
            <a:off x="4752192" y="2489920"/>
            <a:ext cx="0" cy="8189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2237" y="970662"/>
            <a:ext cx="7975034" cy="5538822"/>
          </a:xfrm>
          <a:prstGeom prst="rect">
            <a:avLst/>
          </a:prstGeom>
          <a:noFill/>
        </p:spPr>
      </p:pic>
      <p:sp>
        <p:nvSpPr>
          <p:cNvPr id="10" name="Ovale 9"/>
          <p:cNvSpPr/>
          <p:nvPr/>
        </p:nvSpPr>
        <p:spPr bwMode="auto">
          <a:xfrm rot="2298346">
            <a:off x="1800954" y="4695624"/>
            <a:ext cx="409219" cy="157264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165" tIns="40083" rIns="80165" bIns="40083" numCol="1" rtlCol="0" anchor="t" anchorCtr="0" compatLnSpc="1">
            <a:prstTxWarp prst="textNoShape">
              <a:avLst/>
            </a:prstTxWarp>
          </a:bodyPr>
          <a:lstStyle/>
          <a:p>
            <a:pPr defTabSz="39386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it-IT" sz="1600">
              <a:latin typeface="Arial" charset="0"/>
            </a:endParaRPr>
          </a:p>
        </p:txBody>
      </p:sp>
      <p:sp>
        <p:nvSpPr>
          <p:cNvPr id="11" name="Ovale 10"/>
          <p:cNvSpPr/>
          <p:nvPr/>
        </p:nvSpPr>
        <p:spPr bwMode="auto">
          <a:xfrm rot="2298346">
            <a:off x="2842182" y="4921921"/>
            <a:ext cx="409219" cy="107583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165" tIns="40083" rIns="80165" bIns="40083" numCol="1" rtlCol="0" anchor="t" anchorCtr="0" compatLnSpc="1">
            <a:prstTxWarp prst="textNoShape">
              <a:avLst/>
            </a:prstTxWarp>
          </a:bodyPr>
          <a:lstStyle/>
          <a:p>
            <a:pPr defTabSz="39386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it-IT" sz="1600">
              <a:latin typeface="Arial" charset="0"/>
            </a:endParaRPr>
          </a:p>
        </p:txBody>
      </p:sp>
      <p:sp>
        <p:nvSpPr>
          <p:cNvPr id="12" name="Ovale 11"/>
          <p:cNvSpPr/>
          <p:nvPr/>
        </p:nvSpPr>
        <p:spPr bwMode="auto">
          <a:xfrm rot="2298346">
            <a:off x="4357610" y="4875445"/>
            <a:ext cx="409219" cy="118649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165" tIns="40083" rIns="80165" bIns="40083" numCol="1" rtlCol="0" anchor="t" anchorCtr="0" compatLnSpc="1">
            <a:prstTxWarp prst="textNoShape">
              <a:avLst/>
            </a:prstTxWarp>
          </a:bodyPr>
          <a:lstStyle/>
          <a:p>
            <a:pPr defTabSz="39386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it-IT" sz="1600">
              <a:latin typeface="Arial" charset="0"/>
            </a:endParaRPr>
          </a:p>
        </p:txBody>
      </p:sp>
      <p:sp>
        <p:nvSpPr>
          <p:cNvPr id="13" name="Ovale 12"/>
          <p:cNvSpPr/>
          <p:nvPr/>
        </p:nvSpPr>
        <p:spPr bwMode="auto">
          <a:xfrm rot="2298346">
            <a:off x="7451104" y="4819917"/>
            <a:ext cx="409219" cy="107943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165" tIns="40083" rIns="80165" bIns="40083" numCol="1" rtlCol="0" anchor="t" anchorCtr="0" compatLnSpc="1">
            <a:prstTxWarp prst="textNoShape">
              <a:avLst/>
            </a:prstTxWarp>
          </a:bodyPr>
          <a:lstStyle/>
          <a:p>
            <a:pPr defTabSz="39386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it-IT" sz="1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4447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88825" y="306086"/>
            <a:ext cx="8067356" cy="66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78903" tIns="39452" rIns="78903" bIns="39452">
            <a:spAutoFit/>
          </a:bodyPr>
          <a:lstStyle/>
          <a:p>
            <a:pPr algn="just"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900" b="1" dirty="0">
                <a:solidFill>
                  <a:srgbClr val="314697"/>
                </a:solidFill>
              </a:rPr>
              <a:t>Fig.7. Abruzzo e Italia - Addetti delle </a:t>
            </a:r>
            <a:r>
              <a:rPr lang="it-IT" sz="1900" b="1" dirty="0" err="1">
                <a:solidFill>
                  <a:srgbClr val="314697"/>
                </a:solidFill>
              </a:rPr>
              <a:t>UL</a:t>
            </a:r>
            <a:r>
              <a:rPr lang="it-IT" sz="1900" b="1" dirty="0">
                <a:solidFill>
                  <a:srgbClr val="314697"/>
                </a:solidFill>
              </a:rPr>
              <a:t> - Pesi percentuali delle principali classi dimensionali</a:t>
            </a:r>
            <a:endParaRPr lang="it-IT" sz="1900" b="1" dirty="0">
              <a:solidFill>
                <a:srgbClr val="314697"/>
              </a:solidFill>
            </a:endParaRPr>
          </a:p>
        </p:txBody>
      </p:sp>
      <p:pic>
        <p:nvPicPr>
          <p:cNvPr id="9" name="Picture 7" descr="March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50" y="6215263"/>
            <a:ext cx="379747" cy="4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5400000">
            <a:off x="4752192" y="2489920"/>
            <a:ext cx="0" cy="8189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3330" y="1057935"/>
            <a:ext cx="7976663" cy="521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2724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72533" y="357932"/>
            <a:ext cx="8067356" cy="66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78903" tIns="39452" rIns="78903" bIns="39452">
            <a:spAutoFit/>
          </a:bodyPr>
          <a:lstStyle/>
          <a:p>
            <a:pPr algn="just"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900" b="1" dirty="0">
                <a:solidFill>
                  <a:srgbClr val="314697"/>
                </a:solidFill>
              </a:rPr>
              <a:t>Fig. 8.  Abruzzo - Anno 2011 - Struttura dimensionale dei principali settori produttivi (quote % sul totale degli addetti della regione)</a:t>
            </a:r>
          </a:p>
        </p:txBody>
      </p:sp>
      <p:pic>
        <p:nvPicPr>
          <p:cNvPr id="9" name="Picture 7" descr="March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50" y="6215263"/>
            <a:ext cx="379747" cy="4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ttore 1 15"/>
          <p:cNvCxnSpPr/>
          <p:nvPr/>
        </p:nvCxnSpPr>
        <p:spPr bwMode="auto">
          <a:xfrm>
            <a:off x="211799" y="207382"/>
            <a:ext cx="0" cy="5911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1 16"/>
          <p:cNvCxnSpPr/>
          <p:nvPr/>
        </p:nvCxnSpPr>
        <p:spPr bwMode="auto">
          <a:xfrm rot="5400000">
            <a:off x="4752192" y="2489920"/>
            <a:ext cx="0" cy="8189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3146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8837" y="1057935"/>
            <a:ext cx="7976663" cy="553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014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3236</Words>
  <Application>Microsoft Office PowerPoint</Application>
  <PresentationFormat>Presentazione su schermo (4:3)</PresentationFormat>
  <Paragraphs>618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Cesira Ciano</dc:creator>
  <cp:lastModifiedBy>Cesira Ciano</cp:lastModifiedBy>
  <cp:revision>2</cp:revision>
  <dcterms:created xsi:type="dcterms:W3CDTF">2014-04-24T13:30:49Z</dcterms:created>
  <dcterms:modified xsi:type="dcterms:W3CDTF">2014-04-24T13:42:48Z</dcterms:modified>
</cp:coreProperties>
</file>